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
      <p:font typeface="Nuni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Italic.fntdata"/><Relationship Id="rId25"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ff0cf57d56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ff0cf57d56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ff0cf57d56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ff0cf57d56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ff0cf57d5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ff0cf57d5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ff0cf57d56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ff0cf57d56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ff0cf57d5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ff0cf57d56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ff0cf57d56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ff0cf57d56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ff0cf57d56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ff0cf57d56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58a6d9c6b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58a6d9c6b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ff0cf57d56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ff0cf57d56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ff0cf57d56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ff0cf57d56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ff0cf57d56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ff0cf57d56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ff0cf57d56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ff0cf57d56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4200">
                <a:solidFill>
                  <a:schemeClr val="dk2"/>
                </a:solidFill>
              </a:rPr>
              <a:t>BITCOIN 101</a:t>
            </a:r>
            <a:endParaRPr sz="4200">
              <a:solidFill>
                <a:schemeClr val="dk2"/>
              </a:solidFill>
            </a:endParaRPr>
          </a:p>
        </p:txBody>
      </p:sp>
      <p:sp>
        <p:nvSpPr>
          <p:cNvPr id="129" name="Google Shape;129;p13"/>
          <p:cNvSpPr txBox="1"/>
          <p:nvPr>
            <p:ph idx="1" type="subTitle"/>
          </p:nvPr>
        </p:nvSpPr>
        <p:spPr>
          <a:xfrm>
            <a:off x="1779025" y="339140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111827"/>
                </a:solidFill>
              </a:rPr>
              <a:t>By: Mark Easton</a:t>
            </a:r>
            <a:endParaRPr>
              <a:solidFill>
                <a:srgbClr val="111827"/>
              </a:solidFill>
            </a:endParaRPr>
          </a:p>
        </p:txBody>
      </p:sp>
      <p:pic>
        <p:nvPicPr>
          <p:cNvPr id="130" name="Google Shape;130;p13"/>
          <p:cNvPicPr preferRelativeResize="0"/>
          <p:nvPr/>
        </p:nvPicPr>
        <p:blipFill>
          <a:blip r:embed="rId3">
            <a:alphaModFix/>
          </a:blip>
          <a:stretch>
            <a:fillRect/>
          </a:stretch>
        </p:blipFill>
        <p:spPr>
          <a:xfrm>
            <a:off x="3885615" y="892665"/>
            <a:ext cx="1240925" cy="930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txBox="1"/>
          <p:nvPr>
            <p:ph type="title"/>
          </p:nvPr>
        </p:nvSpPr>
        <p:spPr>
          <a:xfrm>
            <a:off x="819150" y="588425"/>
            <a:ext cx="7505700" cy="551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Power of Bitcoin</a:t>
            </a:r>
            <a:endParaRPr/>
          </a:p>
        </p:txBody>
      </p:sp>
      <p:sp>
        <p:nvSpPr>
          <p:cNvPr id="186" name="Google Shape;186;p22"/>
          <p:cNvSpPr txBox="1"/>
          <p:nvPr>
            <p:ph idx="1" type="body"/>
          </p:nvPr>
        </p:nvSpPr>
        <p:spPr>
          <a:xfrm>
            <a:off x="819150" y="1247325"/>
            <a:ext cx="7505700" cy="31914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
              <a:t>You can bring your bitcoin across any </a:t>
            </a:r>
            <a:r>
              <a:rPr lang="en"/>
              <a:t>border</a:t>
            </a:r>
            <a:r>
              <a:rPr lang="en"/>
              <a:t> as you travel. On public flights, cash is limited to $10,000 or needs declared. Bitcoin wallets can hold Billions of dollars in your pocket. </a:t>
            </a:r>
            <a:endParaRPr/>
          </a:p>
          <a:p>
            <a:pPr indent="0" lvl="0" marL="0" rtl="0" algn="l">
              <a:spcBef>
                <a:spcPts val="1200"/>
              </a:spcBef>
              <a:spcAft>
                <a:spcPts val="0"/>
              </a:spcAft>
              <a:buNone/>
            </a:pPr>
            <a:r>
              <a:rPr lang="en"/>
              <a:t>Bitcoin can be exchanged into any currency on the planet.</a:t>
            </a:r>
            <a:endParaRPr/>
          </a:p>
          <a:p>
            <a:pPr indent="0" lvl="0" marL="0" rtl="0" algn="l">
              <a:spcBef>
                <a:spcPts val="1200"/>
              </a:spcBef>
              <a:spcAft>
                <a:spcPts val="0"/>
              </a:spcAft>
              <a:buNone/>
            </a:pPr>
            <a:r>
              <a:rPr lang="en"/>
              <a:t>Bitcoin will remain a scarce asset unlike Gold and Dollars that has a supply that endlessly grows. </a:t>
            </a:r>
            <a:endParaRPr/>
          </a:p>
          <a:p>
            <a:pPr indent="0" lvl="0" marL="0" rtl="0" algn="l">
              <a:spcBef>
                <a:spcPts val="1200"/>
              </a:spcBef>
              <a:spcAft>
                <a:spcPts val="0"/>
              </a:spcAft>
              <a:buNone/>
            </a:pPr>
            <a:r>
              <a:rPr lang="en"/>
              <a:t>Bitcoin will not have the problem of inflation like most other currencies. </a:t>
            </a:r>
            <a:endParaRPr/>
          </a:p>
          <a:p>
            <a:pPr indent="0" lvl="0" marL="0" rtl="0" algn="l">
              <a:spcBef>
                <a:spcPts val="1200"/>
              </a:spcBef>
              <a:spcAft>
                <a:spcPts val="0"/>
              </a:spcAft>
              <a:buNone/>
            </a:pPr>
            <a:r>
              <a:rPr lang="en"/>
              <a:t>Having an asset you can take with you to any country in the world, provides a sense of security that no </a:t>
            </a:r>
            <a:r>
              <a:rPr lang="en"/>
              <a:t>government</a:t>
            </a:r>
            <a:r>
              <a:rPr lang="en"/>
              <a:t> can take away from you. Investing in real estate is not protected from </a:t>
            </a:r>
            <a:r>
              <a:rPr lang="en"/>
              <a:t>government</a:t>
            </a:r>
            <a:r>
              <a:rPr lang="en"/>
              <a:t> </a:t>
            </a:r>
            <a:r>
              <a:rPr lang="en"/>
              <a:t>decisions. Example: Property owners in Venezuela were punished due to government decisions. </a:t>
            </a:r>
            <a:endParaRPr/>
          </a:p>
          <a:p>
            <a:pPr indent="0" lvl="0" marL="0" rtl="0" algn="l">
              <a:spcBef>
                <a:spcPts val="1200"/>
              </a:spcBef>
              <a:spcAft>
                <a:spcPts val="0"/>
              </a:spcAft>
              <a:buNone/>
            </a:pPr>
            <a:r>
              <a:rPr lang="en"/>
              <a:t>Bitcoin is an asset that you can liquidate immediately. Real estate and other assets could take months or years to liquidate.</a:t>
            </a:r>
            <a:endParaRPr/>
          </a:p>
          <a:p>
            <a:pPr indent="0" lvl="0" marL="0" rtl="0" algn="l">
              <a:spcBef>
                <a:spcPts val="1200"/>
              </a:spcBef>
              <a:spcAft>
                <a:spcPts val="0"/>
              </a:spcAft>
              <a:buNone/>
            </a:pPr>
            <a:r>
              <a:rPr lang="en"/>
              <a:t>You can easily send 1 Billion dollars worth of bitcoin for a couple dollars without the approval of any government or centralized bank, all while staying anonymous.</a:t>
            </a:r>
            <a:endParaRPr/>
          </a:p>
          <a:p>
            <a:pPr indent="0" lvl="0" marL="0" rtl="0" algn="l">
              <a:spcBef>
                <a:spcPts val="1200"/>
              </a:spcBef>
              <a:spcAft>
                <a:spcPts val="0"/>
              </a:spcAft>
              <a:buNone/>
            </a:pPr>
            <a:r>
              <a:rPr lang="en"/>
              <a:t>The Bitcoin network runs 24 hours a day 365 days a year.</a:t>
            </a:r>
            <a:endParaRPr/>
          </a:p>
          <a:p>
            <a:pPr indent="0" lvl="0" marL="0" rtl="0" algn="l">
              <a:spcBef>
                <a:spcPts val="1200"/>
              </a:spcBef>
              <a:spcAft>
                <a:spcPts val="1200"/>
              </a:spcAft>
              <a:buNone/>
            </a:pPr>
            <a:r>
              <a:rPr lang="en"/>
              <a:t>Bitcoin’s network is extremely secure due to the decentralized design.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3"/>
          <p:cNvSpPr txBox="1"/>
          <p:nvPr>
            <p:ph type="title"/>
          </p:nvPr>
        </p:nvSpPr>
        <p:spPr>
          <a:xfrm>
            <a:off x="819150" y="502700"/>
            <a:ext cx="7505700" cy="74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Bitcoin vs USD and Gold</a:t>
            </a:r>
            <a:endParaRPr/>
          </a:p>
        </p:txBody>
      </p:sp>
      <p:sp>
        <p:nvSpPr>
          <p:cNvPr id="192" name="Google Shape;192;p23"/>
          <p:cNvSpPr txBox="1"/>
          <p:nvPr>
            <p:ph idx="1" type="body"/>
          </p:nvPr>
        </p:nvSpPr>
        <p:spPr>
          <a:xfrm>
            <a:off x="819150" y="1243025"/>
            <a:ext cx="7505700" cy="3195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Large amounts of USD and Gold are typically stored in the possession of Centralized Banks and other Treasuries. </a:t>
            </a:r>
            <a:endParaRPr/>
          </a:p>
          <a:p>
            <a:pPr indent="0" lvl="0" marL="0" rtl="0" algn="l">
              <a:spcBef>
                <a:spcPts val="1200"/>
              </a:spcBef>
              <a:spcAft>
                <a:spcPts val="0"/>
              </a:spcAft>
              <a:buNone/>
            </a:pPr>
            <a:r>
              <a:rPr lang="en"/>
              <a:t>Bitcoin keys are stored in your personal </a:t>
            </a:r>
            <a:r>
              <a:rPr lang="en"/>
              <a:t>possession</a:t>
            </a:r>
            <a:r>
              <a:rPr lang="en"/>
              <a:t> in a very light weight crypto wallet. </a:t>
            </a:r>
            <a:endParaRPr/>
          </a:p>
          <a:p>
            <a:pPr indent="0" lvl="0" marL="0" rtl="0" algn="l">
              <a:spcBef>
                <a:spcPts val="1200"/>
              </a:spcBef>
              <a:spcAft>
                <a:spcPts val="0"/>
              </a:spcAft>
              <a:buNone/>
            </a:pPr>
            <a:r>
              <a:rPr lang="en"/>
              <a:t>Traveling with abundance of USD and gold proposes much greater </a:t>
            </a:r>
            <a:r>
              <a:rPr lang="en"/>
              <a:t>challenges</a:t>
            </a:r>
            <a:r>
              <a:rPr lang="en"/>
              <a:t> compared to a small bitcoin wallet. </a:t>
            </a:r>
            <a:endParaRPr/>
          </a:p>
          <a:p>
            <a:pPr indent="0" lvl="0" marL="0" rtl="0" algn="l">
              <a:spcBef>
                <a:spcPts val="1200"/>
              </a:spcBef>
              <a:spcAft>
                <a:spcPts val="0"/>
              </a:spcAft>
              <a:buNone/>
            </a:pPr>
            <a:r>
              <a:rPr lang="en"/>
              <a:t>Gold and USD can be stolen from your </a:t>
            </a:r>
            <a:r>
              <a:rPr lang="en"/>
              <a:t>possession. Stealing a crypto wallet does not give you access to the bitcoin.</a:t>
            </a:r>
            <a:endParaRPr/>
          </a:p>
          <a:p>
            <a:pPr indent="0" lvl="0" marL="0" rtl="0" algn="l">
              <a:spcBef>
                <a:spcPts val="1200"/>
              </a:spcBef>
              <a:spcAft>
                <a:spcPts val="0"/>
              </a:spcAft>
              <a:buNone/>
            </a:pPr>
            <a:r>
              <a:rPr lang="en"/>
              <a:t>Losing your crypto wallet is not an issue because funds can be recovered. Losing USD and gold, it’s  gone forever. </a:t>
            </a:r>
            <a:endParaRPr/>
          </a:p>
          <a:p>
            <a:pPr indent="0" lvl="0" marL="0" rtl="0" algn="l">
              <a:spcBef>
                <a:spcPts val="1200"/>
              </a:spcBef>
              <a:spcAft>
                <a:spcPts val="0"/>
              </a:spcAft>
              <a:buNone/>
            </a:pPr>
            <a:r>
              <a:rPr lang="en"/>
              <a:t>Supply of bitcoin will never surpass 21 million bitcoin. USD and Gold are being created daily which reduces their value.</a:t>
            </a:r>
            <a:endParaRPr/>
          </a:p>
          <a:p>
            <a:pPr indent="0" lvl="0" marL="0" rtl="0" algn="l">
              <a:spcBef>
                <a:spcPts val="1200"/>
              </a:spcBef>
              <a:spcAft>
                <a:spcPts val="0"/>
              </a:spcAft>
              <a:buNone/>
            </a:pPr>
            <a:r>
              <a:rPr lang="en"/>
              <a:t>In the past 10 years the value of USD has decreased by 35%. In 2012 your 1 dollar invested in now worth 1 dollar, but the purchasing power is equivalent to 65 cents.</a:t>
            </a:r>
            <a:endParaRPr/>
          </a:p>
          <a:p>
            <a:pPr indent="0" lvl="0" marL="0" rtl="0" algn="l">
              <a:spcBef>
                <a:spcPts val="1200"/>
              </a:spcBef>
              <a:spcAft>
                <a:spcPts val="0"/>
              </a:spcAft>
              <a:buNone/>
            </a:pPr>
            <a:r>
              <a:rPr lang="en"/>
              <a:t>In the past 10 years the value of gold has increased by 9.7%. In 2012 your 1 dollar invested in gold is now worth 1.10 dollars. (A loss given inflation of 35%)</a:t>
            </a:r>
            <a:endParaRPr/>
          </a:p>
          <a:p>
            <a:pPr indent="0" lvl="0" marL="0" rtl="0" algn="l">
              <a:spcBef>
                <a:spcPts val="1200"/>
              </a:spcBef>
              <a:spcAft>
                <a:spcPts val="1200"/>
              </a:spcAft>
              <a:buNone/>
            </a:pPr>
            <a:r>
              <a:rPr lang="en"/>
              <a:t>In the past 10 years Bitcoins value has increased 153,366%. In 2012 your 1 dollar invested in bitcoin is now worth $1,534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819150" y="845600"/>
            <a:ext cx="7505700" cy="6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Bitcoin</a:t>
            </a:r>
            <a:r>
              <a:rPr lang="en"/>
              <a:t> Notes to Remember</a:t>
            </a:r>
            <a:endParaRPr/>
          </a:p>
        </p:txBody>
      </p:sp>
      <p:sp>
        <p:nvSpPr>
          <p:cNvPr id="198" name="Google Shape;198;p24"/>
          <p:cNvSpPr txBox="1"/>
          <p:nvPr>
            <p:ph idx="1" type="body"/>
          </p:nvPr>
        </p:nvSpPr>
        <p:spPr>
          <a:xfrm>
            <a:off x="765800" y="1504700"/>
            <a:ext cx="7505700" cy="29346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a:t>Not your Keys, Not your Crypto. (Never leave your crypto on exchanges. Always send your bitcoin to cold storage crypto wallets)</a:t>
            </a:r>
            <a:endParaRPr/>
          </a:p>
          <a:p>
            <a:pPr indent="0" lvl="0" marL="0" rtl="0" algn="l">
              <a:spcBef>
                <a:spcPts val="1200"/>
              </a:spcBef>
              <a:spcAft>
                <a:spcPts val="0"/>
              </a:spcAft>
              <a:buNone/>
            </a:pPr>
            <a:r>
              <a:rPr lang="en"/>
              <a:t>Be </a:t>
            </a:r>
            <a:r>
              <a:rPr lang="en"/>
              <a:t>cautious</a:t>
            </a:r>
            <a:r>
              <a:rPr lang="en"/>
              <a:t> of scammers trying to get access to your wallet. Never give away your seed phrase. </a:t>
            </a:r>
            <a:endParaRPr/>
          </a:p>
          <a:p>
            <a:pPr indent="0" lvl="0" marL="0" rtl="0" algn="l">
              <a:spcBef>
                <a:spcPts val="1200"/>
              </a:spcBef>
              <a:spcAft>
                <a:spcPts val="0"/>
              </a:spcAft>
              <a:buNone/>
            </a:pPr>
            <a:r>
              <a:rPr lang="en"/>
              <a:t>Bitcoin has been </a:t>
            </a:r>
            <a:r>
              <a:rPr lang="en"/>
              <a:t>pronounced</a:t>
            </a:r>
            <a:r>
              <a:rPr lang="en"/>
              <a:t> dead over 400 times since its creation by bankers, financial institutions and the media.</a:t>
            </a:r>
            <a:endParaRPr/>
          </a:p>
          <a:p>
            <a:pPr indent="0" lvl="0" marL="0" rtl="0" algn="l">
              <a:spcBef>
                <a:spcPts val="1200"/>
              </a:spcBef>
              <a:spcAft>
                <a:spcPts val="0"/>
              </a:spcAft>
              <a:buNone/>
            </a:pPr>
            <a:r>
              <a:rPr lang="en"/>
              <a:t>Governments and Banks will continue to give bitcoin a bad reputation simply because they cannot control it.</a:t>
            </a:r>
            <a:endParaRPr/>
          </a:p>
          <a:p>
            <a:pPr indent="0" lvl="0" marL="0" rtl="0" algn="l">
              <a:spcBef>
                <a:spcPts val="1200"/>
              </a:spcBef>
              <a:spcAft>
                <a:spcPts val="0"/>
              </a:spcAft>
              <a:buNone/>
            </a:pPr>
            <a:r>
              <a:rPr lang="en"/>
              <a:t>Owning Bitcoin is </a:t>
            </a:r>
            <a:r>
              <a:rPr lang="en"/>
              <a:t>perfectly</a:t>
            </a:r>
            <a:r>
              <a:rPr lang="en"/>
              <a:t> legal in the United States because it is a legal taxable asset. </a:t>
            </a:r>
            <a:endParaRPr/>
          </a:p>
          <a:p>
            <a:pPr indent="0" lvl="0" marL="0" rtl="0" algn="l">
              <a:spcBef>
                <a:spcPts val="1200"/>
              </a:spcBef>
              <a:spcAft>
                <a:spcPts val="0"/>
              </a:spcAft>
              <a:buNone/>
            </a:pPr>
            <a:r>
              <a:rPr lang="en"/>
              <a:t>Stay more focused on the fundamentals of Bitcoin and less on the price action. </a:t>
            </a:r>
            <a:endParaRPr/>
          </a:p>
          <a:p>
            <a:pPr indent="0" lvl="0" marL="0" rtl="0" algn="l">
              <a:spcBef>
                <a:spcPts val="1200"/>
              </a:spcBef>
              <a:spcAft>
                <a:spcPts val="0"/>
              </a:spcAft>
              <a:buNone/>
            </a:pPr>
            <a:r>
              <a:rPr lang="en"/>
              <a:t>Understand Bitcoin is not like a </a:t>
            </a:r>
            <a:r>
              <a:rPr lang="en"/>
              <a:t>typical</a:t>
            </a:r>
            <a:r>
              <a:rPr lang="en"/>
              <a:t> good, in fact quite the opposite, it’s considers a veblen good. A veblen good is an economic term to describe a good that is more desired when the price is higher, and the lower the price is, the less people want to buy it. </a:t>
            </a:r>
            <a:endParaRPr/>
          </a:p>
          <a:p>
            <a:pPr indent="0" lvl="0" marL="0" rtl="0" algn="l">
              <a:spcBef>
                <a:spcPts val="1200"/>
              </a:spcBef>
              <a:spcAft>
                <a:spcPts val="0"/>
              </a:spcAft>
              <a:buNone/>
            </a:pPr>
            <a:r>
              <a:rPr lang="en"/>
              <a:t>My Investment </a:t>
            </a:r>
            <a:r>
              <a:rPr lang="en"/>
              <a:t>Strategy</a:t>
            </a:r>
            <a:r>
              <a:rPr lang="en"/>
              <a:t>: If you never felt so rich and you want to tell all your friends to buy bitcoin, SELL!  If you feel sick to your stomach because you never lost so much money, BUY!</a:t>
            </a:r>
            <a:endParaRPr/>
          </a:p>
          <a:p>
            <a:pPr indent="0" lvl="0" marL="0" rtl="0" algn="ctr">
              <a:spcBef>
                <a:spcPts val="1200"/>
              </a:spcBef>
              <a:spcAft>
                <a:spcPts val="1200"/>
              </a:spcAft>
              <a:buNone/>
            </a:pPr>
            <a:r>
              <a:rPr lang="en"/>
              <a:t>Please remember I am not a financial advisor and nothing I have said today should be considered financial advice.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5"/>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Thank you to Range Resources for the invitation to speak about Bitcoin</a:t>
            </a:r>
            <a:endParaRPr/>
          </a:p>
        </p:txBody>
      </p:sp>
      <p:sp>
        <p:nvSpPr>
          <p:cNvPr id="204" name="Google Shape;204;p2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0" lvl="0" marL="0" rtl="0" algn="ctr">
              <a:spcBef>
                <a:spcPts val="1200"/>
              </a:spcBef>
              <a:spcAft>
                <a:spcPts val="0"/>
              </a:spcAft>
              <a:buNone/>
            </a:pPr>
            <a:r>
              <a:rPr lang="en"/>
              <a:t>Feel free to contact me anytime if you need help investing or understanding c</a:t>
            </a:r>
            <a:r>
              <a:rPr lang="en"/>
              <a:t>ryptocurrencies</a:t>
            </a:r>
            <a:r>
              <a:rPr lang="en"/>
              <a:t>.</a:t>
            </a:r>
            <a:endParaRPr/>
          </a:p>
          <a:p>
            <a:pPr indent="0" lvl="0" marL="0" rtl="0" algn="ctr">
              <a:spcBef>
                <a:spcPts val="1200"/>
              </a:spcBef>
              <a:spcAft>
                <a:spcPts val="0"/>
              </a:spcAft>
              <a:buNone/>
            </a:pPr>
            <a:r>
              <a:rPr lang="en"/>
              <a:t>-Mark Easton</a:t>
            </a:r>
            <a:endParaRPr/>
          </a:p>
          <a:p>
            <a:pPr indent="0" lvl="0" marL="0" rtl="0" algn="ctr">
              <a:spcBef>
                <a:spcPts val="1200"/>
              </a:spcBef>
              <a:spcAft>
                <a:spcPts val="0"/>
              </a:spcAft>
              <a:buNone/>
            </a:pPr>
            <a:r>
              <a:rPr lang="en"/>
              <a:t>Mark@buccosroofing.com</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Bitcoin’s Beginning and Founders</a:t>
            </a:r>
            <a:endParaRPr/>
          </a:p>
        </p:txBody>
      </p:sp>
      <p:sp>
        <p:nvSpPr>
          <p:cNvPr id="136" name="Google Shape;136;p1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a:t>Bitcoin was created on January 3, 2009 following the 2008 financial </a:t>
            </a:r>
            <a:r>
              <a:rPr lang="en"/>
              <a:t>crisis.</a:t>
            </a:r>
            <a:endParaRPr/>
          </a:p>
          <a:p>
            <a:pPr indent="0" lvl="0" marL="0" rtl="0" algn="l">
              <a:spcBef>
                <a:spcPts val="1200"/>
              </a:spcBef>
              <a:spcAft>
                <a:spcPts val="0"/>
              </a:spcAft>
              <a:buNone/>
            </a:pPr>
            <a:r>
              <a:rPr lang="en"/>
              <a:t>“ I’ve been working on a new electronic cash system that is fully peer to peer, with no trusted third party.” -Satoshi Nakamoto</a:t>
            </a:r>
            <a:endParaRPr/>
          </a:p>
          <a:p>
            <a:pPr indent="0" lvl="0" marL="0" rtl="0" algn="l">
              <a:spcBef>
                <a:spcPts val="1200"/>
              </a:spcBef>
              <a:spcAft>
                <a:spcPts val="0"/>
              </a:spcAft>
              <a:buNone/>
            </a:pPr>
            <a:r>
              <a:rPr lang="en"/>
              <a:t>Satoshi Nakamoto - Bitcoin Founder</a:t>
            </a:r>
            <a:r>
              <a:rPr lang="en"/>
              <a:t>                                                      </a:t>
            </a:r>
            <a:r>
              <a:rPr lang="en"/>
              <a:t>Wei Dai - B Money   </a:t>
            </a:r>
            <a:endParaRPr/>
          </a:p>
          <a:p>
            <a:pPr indent="0" lvl="0" marL="0" rtl="0" algn="l">
              <a:spcBef>
                <a:spcPts val="1200"/>
              </a:spcBef>
              <a:spcAft>
                <a:spcPts val="0"/>
              </a:spcAft>
              <a:buNone/>
            </a:pPr>
            <a:r>
              <a:rPr lang="en"/>
              <a:t>Hal Finney - Renewable Proof of Work Pioneer</a:t>
            </a:r>
            <a:r>
              <a:rPr lang="en"/>
              <a:t>                     </a:t>
            </a:r>
            <a:r>
              <a:rPr lang="en"/>
              <a:t>               Julian Assange - Wikileaks </a:t>
            </a:r>
            <a:endParaRPr/>
          </a:p>
          <a:p>
            <a:pPr indent="0" lvl="0" marL="0" rtl="0" algn="l">
              <a:spcBef>
                <a:spcPts val="1200"/>
              </a:spcBef>
              <a:spcAft>
                <a:spcPts val="0"/>
              </a:spcAft>
              <a:buNone/>
            </a:pPr>
            <a:r>
              <a:rPr lang="en"/>
              <a:t>David Chaum - DigiCash</a:t>
            </a:r>
            <a:r>
              <a:rPr lang="en"/>
              <a:t>                                                                            </a:t>
            </a:r>
            <a:r>
              <a:rPr lang="en"/>
              <a:t>Phil Zimmermann - PGP (Pretty Good Privacy) Encryption</a:t>
            </a:r>
            <a:r>
              <a:rPr lang="en"/>
              <a:t>                                                             </a:t>
            </a:r>
            <a:endParaRPr/>
          </a:p>
          <a:p>
            <a:pPr indent="0" lvl="0" marL="0" rtl="0" algn="l">
              <a:spcBef>
                <a:spcPts val="1200"/>
              </a:spcBef>
              <a:spcAft>
                <a:spcPts val="0"/>
              </a:spcAft>
              <a:buNone/>
            </a:pPr>
            <a:r>
              <a:rPr lang="en"/>
              <a:t>Nick Szabo - Bit Gold                                                                                 </a:t>
            </a:r>
            <a:r>
              <a:rPr lang="en"/>
              <a:t>John Gilmore - Cypherpunk Mailing List</a:t>
            </a:r>
            <a:endParaRPr/>
          </a:p>
          <a:p>
            <a:pPr indent="0" lvl="0" marL="0" rtl="0" algn="l">
              <a:spcBef>
                <a:spcPts val="1200"/>
              </a:spcBef>
              <a:spcAft>
                <a:spcPts val="1200"/>
              </a:spcAft>
              <a:buNone/>
            </a:pPr>
            <a:r>
              <a:rPr lang="en"/>
              <a:t>Adam Beck - HashCash</a:t>
            </a:r>
            <a:r>
              <a:rPr lang="en"/>
              <a:t>                                                                              </a:t>
            </a:r>
            <a:r>
              <a:rPr lang="en"/>
              <a:t>Tim C. May - Cypherpunk Mailing List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819150" y="832200"/>
            <a:ext cx="7505700" cy="616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Bitcoin?</a:t>
            </a:r>
            <a:endParaRPr/>
          </a:p>
        </p:txBody>
      </p:sp>
      <p:sp>
        <p:nvSpPr>
          <p:cNvPr id="142" name="Google Shape;142;p15"/>
          <p:cNvSpPr txBox="1"/>
          <p:nvPr>
            <p:ph idx="1" type="body"/>
          </p:nvPr>
        </p:nvSpPr>
        <p:spPr>
          <a:xfrm>
            <a:off x="819150" y="1515550"/>
            <a:ext cx="7505700" cy="292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Bitcoin is an </a:t>
            </a:r>
            <a:r>
              <a:rPr lang="en"/>
              <a:t>electronic cash system that is fully peer to peer.</a:t>
            </a:r>
            <a:endParaRPr/>
          </a:p>
          <a:p>
            <a:pPr indent="0" lvl="0" marL="0" rtl="0" algn="l">
              <a:spcBef>
                <a:spcPts val="1200"/>
              </a:spcBef>
              <a:spcAft>
                <a:spcPts val="0"/>
              </a:spcAft>
              <a:buNone/>
            </a:pPr>
            <a:r>
              <a:rPr lang="en"/>
              <a:t>Bitcoin does not require a third party, or trust of any entity to verify it’s transactions.</a:t>
            </a:r>
            <a:endParaRPr/>
          </a:p>
          <a:p>
            <a:pPr indent="0" lvl="0" marL="0" rtl="0" algn="l">
              <a:spcBef>
                <a:spcPts val="1200"/>
              </a:spcBef>
              <a:spcAft>
                <a:spcPts val="0"/>
              </a:spcAft>
              <a:buNone/>
            </a:pPr>
            <a:r>
              <a:rPr lang="en"/>
              <a:t>All transactions are public and processed by computers using “Blockchain” technology. </a:t>
            </a:r>
            <a:endParaRPr/>
          </a:p>
          <a:p>
            <a:pPr indent="0" lvl="0" marL="0" rtl="0" algn="l">
              <a:spcBef>
                <a:spcPts val="1200"/>
              </a:spcBef>
              <a:spcAft>
                <a:spcPts val="0"/>
              </a:spcAft>
              <a:buNone/>
            </a:pPr>
            <a:r>
              <a:rPr lang="en"/>
              <a:t>Bitcoin wallets are fully encrypted to ensure the wallet owners remain </a:t>
            </a:r>
            <a:r>
              <a:rPr lang="en"/>
              <a:t>anonymous. </a:t>
            </a:r>
            <a:endParaRPr/>
          </a:p>
          <a:p>
            <a:pPr indent="0" lvl="0" marL="0" rtl="0" algn="l">
              <a:spcBef>
                <a:spcPts val="1200"/>
              </a:spcBef>
              <a:spcAft>
                <a:spcPts val="0"/>
              </a:spcAft>
              <a:buNone/>
            </a:pPr>
            <a:r>
              <a:rPr lang="en"/>
              <a:t>Bitcoin is a self c</a:t>
            </a:r>
            <a:r>
              <a:rPr lang="en"/>
              <a:t>ustodial</a:t>
            </a:r>
            <a:r>
              <a:rPr lang="en"/>
              <a:t> </a:t>
            </a:r>
            <a:r>
              <a:rPr lang="en"/>
              <a:t>asset that cannot be recreated or destroyed. </a:t>
            </a:r>
            <a:endParaRPr/>
          </a:p>
          <a:p>
            <a:pPr indent="0" lvl="0" marL="0" rtl="0" algn="l">
              <a:spcBef>
                <a:spcPts val="1200"/>
              </a:spcBef>
              <a:spcAft>
                <a:spcPts val="0"/>
              </a:spcAft>
              <a:buNone/>
            </a:pPr>
            <a:r>
              <a:rPr lang="en"/>
              <a:t>Bitcoin functions on a decentralized network that will always work as long as there are Miners and Internet.</a:t>
            </a:r>
            <a:endParaRPr/>
          </a:p>
          <a:p>
            <a:pPr indent="0" lvl="0" marL="0" rtl="0" algn="l">
              <a:spcBef>
                <a:spcPts val="1200"/>
              </a:spcBef>
              <a:spcAft>
                <a:spcPts val="1200"/>
              </a:spcAft>
              <a:buNone/>
            </a:pPr>
            <a:r>
              <a:rPr lang="en"/>
              <a:t>Bitcoin is designed to be a store of value much like a digital gold.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6"/>
          <p:cNvSpPr txBox="1"/>
          <p:nvPr>
            <p:ph type="title"/>
          </p:nvPr>
        </p:nvSpPr>
        <p:spPr>
          <a:xfrm>
            <a:off x="819150" y="631275"/>
            <a:ext cx="7505700" cy="611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Bitcoin Works</a:t>
            </a:r>
            <a:endParaRPr/>
          </a:p>
        </p:txBody>
      </p:sp>
      <p:sp>
        <p:nvSpPr>
          <p:cNvPr id="148" name="Google Shape;148;p16"/>
          <p:cNvSpPr txBox="1"/>
          <p:nvPr>
            <p:ph idx="1" type="body"/>
          </p:nvPr>
        </p:nvSpPr>
        <p:spPr>
          <a:xfrm>
            <a:off x="819150" y="1457325"/>
            <a:ext cx="7505700" cy="2981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Bitcoin has a </a:t>
            </a:r>
            <a:r>
              <a:rPr lang="en"/>
              <a:t>consensus</a:t>
            </a:r>
            <a:r>
              <a:rPr lang="en"/>
              <a:t> method called “Proof of Work.”</a:t>
            </a:r>
            <a:endParaRPr/>
          </a:p>
          <a:p>
            <a:pPr indent="0" lvl="0" marL="0" rtl="0" algn="l">
              <a:spcBef>
                <a:spcPts val="1200"/>
              </a:spcBef>
              <a:spcAft>
                <a:spcPts val="0"/>
              </a:spcAft>
              <a:buNone/>
            </a:pPr>
            <a:r>
              <a:rPr lang="en"/>
              <a:t>Proof of work is a </a:t>
            </a:r>
            <a:r>
              <a:rPr lang="en"/>
              <a:t>consensus method that uses Computers Miners and Electricity to process all the transactions. </a:t>
            </a:r>
            <a:endParaRPr/>
          </a:p>
          <a:p>
            <a:pPr indent="0" lvl="0" marL="0" rtl="0" algn="l">
              <a:spcBef>
                <a:spcPts val="1200"/>
              </a:spcBef>
              <a:spcAft>
                <a:spcPts val="0"/>
              </a:spcAft>
              <a:buNone/>
            </a:pPr>
            <a:r>
              <a:rPr lang="en"/>
              <a:t>Every bitcoin will always be kept on the blockchain, the users will only have possession of their private keys. This is how the blockchain can keep track of every transaction and every bitcoin. </a:t>
            </a:r>
            <a:endParaRPr/>
          </a:p>
          <a:p>
            <a:pPr indent="0" lvl="0" marL="0" rtl="0" algn="l">
              <a:spcBef>
                <a:spcPts val="1200"/>
              </a:spcBef>
              <a:spcAft>
                <a:spcPts val="0"/>
              </a:spcAft>
              <a:buNone/>
            </a:pPr>
            <a:r>
              <a:rPr lang="en"/>
              <a:t>Bitcoin’s Ledger keeps track of every transaction on the blockchain forever. The blockchain keeps track of the wallet sending the bitcoin, the wallet receiving the bitcoin, and the amount of bitcoin sent. The transactions remain anonymous because every wallet is encrypted on the blockchain so the owner of the wallet remains unknown but the transaction is perfectly visible on bitcoin’s ledger. </a:t>
            </a:r>
            <a:endParaRPr/>
          </a:p>
          <a:p>
            <a:pPr indent="0" lvl="0" marL="0" rtl="0" algn="l">
              <a:spcBef>
                <a:spcPts val="1200"/>
              </a:spcBef>
              <a:spcAft>
                <a:spcPts val="0"/>
              </a:spcAft>
              <a:buNone/>
            </a:pPr>
            <a:r>
              <a:rPr lang="en"/>
              <a:t>As long as there is internet and Bitcoin miners, Bitcoin can not be neutralized, shut down, or stopped. </a:t>
            </a:r>
            <a:endParaRPr/>
          </a:p>
          <a:p>
            <a:pPr indent="0" lvl="0" marL="0" rtl="0" algn="l">
              <a:spcBef>
                <a:spcPts val="1200"/>
              </a:spcBef>
              <a:spcAft>
                <a:spcPts val="1200"/>
              </a:spcAft>
              <a:buNone/>
            </a:pPr>
            <a:r>
              <a:rPr lang="en"/>
              <a:t>Bitcoin the asset is created in exchange for the electricity used to mine the bitcoin, this ensures a certain amount of value that can not be duplicated or destroyed.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Get Bitcoin and Use Bitcoin</a:t>
            </a:r>
            <a:endParaRPr/>
          </a:p>
        </p:txBody>
      </p:sp>
      <p:sp>
        <p:nvSpPr>
          <p:cNvPr id="154" name="Google Shape;154;p1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Most commonly people are purchasing bitcoin through a centralized exchange such as Coinbase Pro.</a:t>
            </a:r>
            <a:endParaRPr/>
          </a:p>
          <a:p>
            <a:pPr indent="0" lvl="0" marL="0" rtl="0" algn="l">
              <a:spcBef>
                <a:spcPts val="1200"/>
              </a:spcBef>
              <a:spcAft>
                <a:spcPts val="0"/>
              </a:spcAft>
              <a:buNone/>
            </a:pPr>
            <a:r>
              <a:rPr lang="en"/>
              <a:t>Once you purchase your bitcoin you can then </a:t>
            </a:r>
            <a:r>
              <a:rPr lang="en"/>
              <a:t>withdrawal</a:t>
            </a:r>
            <a:r>
              <a:rPr lang="en"/>
              <a:t> it and send it to another exchange or wallet.</a:t>
            </a:r>
            <a:endParaRPr/>
          </a:p>
          <a:p>
            <a:pPr indent="0" lvl="0" marL="0" rtl="0" algn="l">
              <a:spcBef>
                <a:spcPts val="1200"/>
              </a:spcBef>
              <a:spcAft>
                <a:spcPts val="0"/>
              </a:spcAft>
              <a:buNone/>
            </a:pPr>
            <a:r>
              <a:rPr lang="en"/>
              <a:t>You can use bitcoin to purchase almost every other </a:t>
            </a:r>
            <a:r>
              <a:rPr lang="en"/>
              <a:t>cryptocurrency</a:t>
            </a:r>
            <a:r>
              <a:rPr lang="en"/>
              <a:t>. </a:t>
            </a:r>
            <a:endParaRPr/>
          </a:p>
          <a:p>
            <a:pPr indent="0" lvl="0" marL="0" rtl="0" algn="l">
              <a:spcBef>
                <a:spcPts val="1200"/>
              </a:spcBef>
              <a:spcAft>
                <a:spcPts val="0"/>
              </a:spcAft>
              <a:buNone/>
            </a:pPr>
            <a:r>
              <a:rPr lang="en"/>
              <a:t>You can use bitcoin as legal tender in several countries, states, and cities around the world.</a:t>
            </a:r>
            <a:endParaRPr/>
          </a:p>
          <a:p>
            <a:pPr indent="0" lvl="0" marL="0" rtl="0" algn="l">
              <a:spcBef>
                <a:spcPts val="1200"/>
              </a:spcBef>
              <a:spcAft>
                <a:spcPts val="0"/>
              </a:spcAft>
              <a:buNone/>
            </a:pPr>
            <a:r>
              <a:rPr lang="en"/>
              <a:t>You can always send it to a friend or family member. </a:t>
            </a:r>
            <a:endParaRPr/>
          </a:p>
          <a:p>
            <a:pPr indent="0" lvl="0" marL="0" rtl="0" algn="l">
              <a:spcBef>
                <a:spcPts val="1200"/>
              </a:spcBef>
              <a:spcAft>
                <a:spcPts val="1200"/>
              </a:spcAft>
              <a:buNone/>
            </a:pPr>
            <a:r>
              <a:rPr lang="en"/>
              <a:t>You</a:t>
            </a:r>
            <a:r>
              <a:rPr lang="en"/>
              <a:t> can send it back to an exchange and swap it for any local currency.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Bitcoin’s Tokenomics</a:t>
            </a:r>
            <a:endParaRPr/>
          </a:p>
        </p:txBody>
      </p:sp>
      <p:sp>
        <p:nvSpPr>
          <p:cNvPr id="160" name="Google Shape;160;p1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many Bitcoins are in circulation today?                     </a:t>
            </a:r>
            <a:r>
              <a:rPr lang="en" sz="1000">
                <a:solidFill>
                  <a:srgbClr val="111827"/>
                </a:solidFill>
                <a:highlight>
                  <a:srgbClr val="FFFFFF"/>
                </a:highlight>
                <a:latin typeface="Roboto"/>
                <a:ea typeface="Roboto"/>
                <a:cs typeface="Roboto"/>
                <a:sym typeface="Roboto"/>
              </a:rPr>
              <a:t>19,156,031</a:t>
            </a:r>
            <a:endParaRPr sz="1000">
              <a:solidFill>
                <a:srgbClr val="111827"/>
              </a:solidFill>
              <a:highlight>
                <a:srgbClr val="FFFFFF"/>
              </a:highlight>
              <a:latin typeface="Roboto"/>
              <a:ea typeface="Roboto"/>
              <a:cs typeface="Roboto"/>
              <a:sym typeface="Roboto"/>
            </a:endParaRPr>
          </a:p>
          <a:p>
            <a:pPr indent="0" lvl="0" marL="0" rtl="0" algn="l">
              <a:spcBef>
                <a:spcPts val="1200"/>
              </a:spcBef>
              <a:spcAft>
                <a:spcPts val="0"/>
              </a:spcAft>
              <a:buNone/>
            </a:pPr>
            <a:r>
              <a:rPr lang="en" sz="1000">
                <a:solidFill>
                  <a:srgbClr val="111827"/>
                </a:solidFill>
                <a:highlight>
                  <a:srgbClr val="FFFFFF"/>
                </a:highlight>
                <a:latin typeface="Roboto"/>
                <a:ea typeface="Roboto"/>
                <a:cs typeface="Roboto"/>
                <a:sym typeface="Roboto"/>
              </a:rPr>
              <a:t>When will the last Bitcoin be Mined?                                                      Year 2140</a:t>
            </a:r>
            <a:endParaRPr sz="1000">
              <a:solidFill>
                <a:srgbClr val="111827"/>
              </a:solidFill>
              <a:highlight>
                <a:srgbClr val="FFFFFF"/>
              </a:highlight>
              <a:latin typeface="Roboto"/>
              <a:ea typeface="Roboto"/>
              <a:cs typeface="Roboto"/>
              <a:sym typeface="Roboto"/>
            </a:endParaRPr>
          </a:p>
          <a:p>
            <a:pPr indent="0" lvl="0" marL="0" rtl="0" algn="l">
              <a:spcBef>
                <a:spcPts val="1200"/>
              </a:spcBef>
              <a:spcAft>
                <a:spcPts val="0"/>
              </a:spcAft>
              <a:buNone/>
            </a:pPr>
            <a:r>
              <a:rPr lang="en" sz="1000">
                <a:solidFill>
                  <a:srgbClr val="111827"/>
                </a:solidFill>
                <a:highlight>
                  <a:srgbClr val="FFFFFF"/>
                </a:highlight>
                <a:latin typeface="Roboto"/>
                <a:ea typeface="Roboto"/>
                <a:cs typeface="Roboto"/>
                <a:sym typeface="Roboto"/>
              </a:rPr>
              <a:t>How Many Bitcoins will there be in total?                                             21 Million </a:t>
            </a:r>
            <a:endParaRPr sz="1000">
              <a:solidFill>
                <a:srgbClr val="111827"/>
              </a:solidFill>
              <a:highlight>
                <a:srgbClr val="FFFFFF"/>
              </a:highlight>
              <a:latin typeface="Roboto"/>
              <a:ea typeface="Roboto"/>
              <a:cs typeface="Roboto"/>
              <a:sym typeface="Roboto"/>
            </a:endParaRPr>
          </a:p>
          <a:p>
            <a:pPr indent="0" lvl="0" marL="0" rtl="0" algn="l">
              <a:spcBef>
                <a:spcPts val="1200"/>
              </a:spcBef>
              <a:spcAft>
                <a:spcPts val="0"/>
              </a:spcAft>
              <a:buNone/>
            </a:pPr>
            <a:r>
              <a:rPr lang="en" sz="1000">
                <a:solidFill>
                  <a:srgbClr val="111827"/>
                </a:solidFill>
                <a:highlight>
                  <a:srgbClr val="FFFFFF"/>
                </a:highlight>
                <a:latin typeface="Roboto"/>
                <a:ea typeface="Roboto"/>
                <a:cs typeface="Roboto"/>
                <a:sym typeface="Roboto"/>
              </a:rPr>
              <a:t>Bitcoin breaks down into how many units?                                         100,000,000</a:t>
            </a:r>
            <a:endParaRPr sz="1000">
              <a:solidFill>
                <a:srgbClr val="111827"/>
              </a:solidFill>
              <a:highlight>
                <a:srgbClr val="FFFFFF"/>
              </a:highlight>
              <a:latin typeface="Roboto"/>
              <a:ea typeface="Roboto"/>
              <a:cs typeface="Roboto"/>
              <a:sym typeface="Roboto"/>
            </a:endParaRPr>
          </a:p>
          <a:p>
            <a:pPr indent="0" lvl="0" marL="0" rtl="0" algn="l">
              <a:spcBef>
                <a:spcPts val="1200"/>
              </a:spcBef>
              <a:spcAft>
                <a:spcPts val="0"/>
              </a:spcAft>
              <a:buNone/>
            </a:pPr>
            <a:r>
              <a:rPr lang="en" sz="1000">
                <a:solidFill>
                  <a:srgbClr val="111827"/>
                </a:solidFill>
                <a:highlight>
                  <a:srgbClr val="FFFFFF"/>
                </a:highlight>
                <a:latin typeface="Roboto"/>
                <a:ea typeface="Roboto"/>
                <a:cs typeface="Roboto"/>
                <a:sym typeface="Roboto"/>
              </a:rPr>
              <a:t>What's</a:t>
            </a:r>
            <a:r>
              <a:rPr lang="en" sz="1000">
                <a:solidFill>
                  <a:srgbClr val="111827"/>
                </a:solidFill>
                <a:highlight>
                  <a:srgbClr val="FFFFFF"/>
                </a:highlight>
                <a:latin typeface="Roboto"/>
                <a:ea typeface="Roboto"/>
                <a:cs typeface="Roboto"/>
                <a:sym typeface="Roboto"/>
              </a:rPr>
              <a:t> the </a:t>
            </a:r>
            <a:r>
              <a:rPr lang="en" sz="1000">
                <a:solidFill>
                  <a:srgbClr val="111827"/>
                </a:solidFill>
                <a:highlight>
                  <a:srgbClr val="FFFFFF"/>
                </a:highlight>
                <a:latin typeface="Roboto"/>
                <a:ea typeface="Roboto"/>
                <a:cs typeface="Roboto"/>
                <a:sym typeface="Roboto"/>
              </a:rPr>
              <a:t>smallest</a:t>
            </a:r>
            <a:r>
              <a:rPr lang="en" sz="1000">
                <a:solidFill>
                  <a:srgbClr val="111827"/>
                </a:solidFill>
                <a:highlight>
                  <a:srgbClr val="FFFFFF"/>
                </a:highlight>
                <a:latin typeface="Roboto"/>
                <a:ea typeface="Roboto"/>
                <a:cs typeface="Roboto"/>
                <a:sym typeface="Roboto"/>
              </a:rPr>
              <a:t> unit of Bitcoin called?                                          A Satoshi   (1/100,000,000 of a bitcoin)</a:t>
            </a:r>
            <a:endParaRPr sz="1000">
              <a:solidFill>
                <a:srgbClr val="111827"/>
              </a:solidFill>
              <a:highlight>
                <a:srgbClr val="FFFFFF"/>
              </a:highlight>
              <a:latin typeface="Roboto"/>
              <a:ea typeface="Roboto"/>
              <a:cs typeface="Roboto"/>
              <a:sym typeface="Roboto"/>
            </a:endParaRPr>
          </a:p>
          <a:p>
            <a:pPr indent="0" lvl="0" marL="0" rtl="0" algn="l">
              <a:spcBef>
                <a:spcPts val="1200"/>
              </a:spcBef>
              <a:spcAft>
                <a:spcPts val="1200"/>
              </a:spcAft>
              <a:buNone/>
            </a:pPr>
            <a:r>
              <a:rPr lang="en" sz="1000">
                <a:solidFill>
                  <a:srgbClr val="111827"/>
                </a:solidFill>
                <a:highlight>
                  <a:srgbClr val="FFFFFF"/>
                </a:highlight>
                <a:latin typeface="Roboto"/>
                <a:ea typeface="Roboto"/>
                <a:cs typeface="Roboto"/>
                <a:sym typeface="Roboto"/>
              </a:rPr>
              <a:t>How are the Bitcoin’s introduced into the blockchain?                     The Miners are creating the bitcoin on a predetermined schedule.</a:t>
            </a:r>
            <a:endParaRPr sz="1000">
              <a:solidFill>
                <a:srgbClr val="111827"/>
              </a:solidFill>
              <a:highlight>
                <a:srgbClr val="FFFFFF"/>
              </a:highlight>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9"/>
          <p:cNvSpPr txBox="1"/>
          <p:nvPr>
            <p:ph type="title"/>
          </p:nvPr>
        </p:nvSpPr>
        <p:spPr>
          <a:xfrm>
            <a:off x="819150" y="416975"/>
            <a:ext cx="7505700" cy="597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Bitcoins Schedule</a:t>
            </a:r>
            <a:endParaRPr/>
          </a:p>
        </p:txBody>
      </p:sp>
      <p:pic>
        <p:nvPicPr>
          <p:cNvPr id="166" name="Google Shape;166;p19"/>
          <p:cNvPicPr preferRelativeResize="0"/>
          <p:nvPr/>
        </p:nvPicPr>
        <p:blipFill>
          <a:blip r:embed="rId3">
            <a:alphaModFix/>
          </a:blip>
          <a:stretch>
            <a:fillRect/>
          </a:stretch>
        </p:blipFill>
        <p:spPr>
          <a:xfrm>
            <a:off x="723900" y="938375"/>
            <a:ext cx="7505700" cy="3824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is Bitcoin Regulated</a:t>
            </a:r>
            <a:endParaRPr/>
          </a:p>
        </p:txBody>
      </p:sp>
      <p:sp>
        <p:nvSpPr>
          <p:cNvPr id="172" name="Google Shape;172;p20"/>
          <p:cNvSpPr txBox="1"/>
          <p:nvPr>
            <p:ph idx="1" type="body"/>
          </p:nvPr>
        </p:nvSpPr>
        <p:spPr>
          <a:xfrm>
            <a:off x="819150" y="1838325"/>
            <a:ext cx="7505700" cy="244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In the United States of America, Bitcoin is classified as an asset not a currency. </a:t>
            </a:r>
            <a:endParaRPr/>
          </a:p>
          <a:p>
            <a:pPr indent="0" lvl="0" marL="0" rtl="0" algn="l">
              <a:spcBef>
                <a:spcPts val="1200"/>
              </a:spcBef>
              <a:spcAft>
                <a:spcPts val="0"/>
              </a:spcAft>
              <a:buNone/>
            </a:pPr>
            <a:r>
              <a:rPr lang="en"/>
              <a:t>Sales of bitcoin must be recorded on tax returns.</a:t>
            </a:r>
            <a:endParaRPr/>
          </a:p>
          <a:p>
            <a:pPr indent="0" lvl="0" marL="0" rtl="0" algn="l">
              <a:spcBef>
                <a:spcPts val="1200"/>
              </a:spcBef>
              <a:spcAft>
                <a:spcPts val="0"/>
              </a:spcAft>
              <a:buNone/>
            </a:pPr>
            <a:r>
              <a:rPr lang="en"/>
              <a:t>Buying and selling Bitcoin is subject to Capital Gains Tax.</a:t>
            </a:r>
            <a:endParaRPr/>
          </a:p>
          <a:p>
            <a:pPr indent="0" lvl="0" marL="0" rtl="0" algn="l">
              <a:spcBef>
                <a:spcPts val="1200"/>
              </a:spcBef>
              <a:spcAft>
                <a:spcPts val="0"/>
              </a:spcAft>
              <a:buNone/>
            </a:pPr>
            <a:r>
              <a:rPr lang="en"/>
              <a:t>Owning a bitcoin without debt is equivalent to owning a house, building, or land without debt.</a:t>
            </a:r>
            <a:endParaRPr/>
          </a:p>
          <a:p>
            <a:pPr indent="0" lvl="0" marL="0" rtl="0" algn="l">
              <a:spcBef>
                <a:spcPts val="1200"/>
              </a:spcBef>
              <a:spcAft>
                <a:spcPts val="0"/>
              </a:spcAft>
              <a:buNone/>
            </a:pPr>
            <a:r>
              <a:rPr lang="en"/>
              <a:t>There are plenty of lenders that will lend you up to 80% of the value of your bitcoin, if locked up as collateral.</a:t>
            </a:r>
            <a:endParaRPr/>
          </a:p>
          <a:p>
            <a:pPr indent="0" lvl="0" marL="0" rtl="0" algn="l">
              <a:spcBef>
                <a:spcPts val="1200"/>
              </a:spcBef>
              <a:spcAft>
                <a:spcPts val="1200"/>
              </a:spcAft>
              <a:buNone/>
            </a:pPr>
            <a:r>
              <a:rPr lang="en"/>
              <a:t>Most investors that have appreciating </a:t>
            </a:r>
            <a:r>
              <a:rPr lang="en"/>
              <a:t>assets will put loans on their assets rather than selling them when they need funds.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1"/>
          <p:cNvSpPr txBox="1"/>
          <p:nvPr>
            <p:ph type="title"/>
          </p:nvPr>
        </p:nvSpPr>
        <p:spPr>
          <a:xfrm>
            <a:off x="819150" y="517000"/>
            <a:ext cx="7505700" cy="597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Bitcoin as an Investment</a:t>
            </a:r>
            <a:endParaRPr/>
          </a:p>
        </p:txBody>
      </p:sp>
      <p:pic>
        <p:nvPicPr>
          <p:cNvPr id="178" name="Google Shape;178;p21"/>
          <p:cNvPicPr preferRelativeResize="0"/>
          <p:nvPr/>
        </p:nvPicPr>
        <p:blipFill>
          <a:blip r:embed="rId3">
            <a:alphaModFix/>
          </a:blip>
          <a:stretch>
            <a:fillRect/>
          </a:stretch>
        </p:blipFill>
        <p:spPr>
          <a:xfrm>
            <a:off x="1042050" y="1038400"/>
            <a:ext cx="7059904" cy="3724099"/>
          </a:xfrm>
          <a:prstGeom prst="rect">
            <a:avLst/>
          </a:prstGeom>
          <a:noFill/>
          <a:ln>
            <a:noFill/>
          </a:ln>
        </p:spPr>
      </p:pic>
      <p:sp>
        <p:nvSpPr>
          <p:cNvPr id="179" name="Google Shape;179;p21"/>
          <p:cNvSpPr txBox="1"/>
          <p:nvPr/>
        </p:nvSpPr>
        <p:spPr>
          <a:xfrm>
            <a:off x="4236525" y="3654925"/>
            <a:ext cx="3528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Holding Bitcoin over the long run proves to be a good investment. </a:t>
            </a:r>
            <a:endParaRPr>
              <a:latin typeface="Calibri"/>
              <a:ea typeface="Calibri"/>
              <a:cs typeface="Calibri"/>
              <a:sym typeface="Calibri"/>
            </a:endParaRPr>
          </a:p>
        </p:txBody>
      </p:sp>
      <p:sp>
        <p:nvSpPr>
          <p:cNvPr id="180" name="Google Shape;180;p21"/>
          <p:cNvSpPr txBox="1"/>
          <p:nvPr/>
        </p:nvSpPr>
        <p:spPr>
          <a:xfrm>
            <a:off x="4748675" y="3254725"/>
            <a:ext cx="335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Bitcoin is a volatile asset in the short run.</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