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6858000" cy="9144000"/>
  <p:embeddedFontLst>
    <p:embeddedFont>
      <p:font typeface="PT Serif"/>
      <p:regular r:id="rId53"/>
      <p:bold r:id="rId54"/>
      <p:italic r:id="rId55"/>
      <p:boldItalic r:id="rId56"/>
    </p:embeddedFont>
    <p:embeddedFont>
      <p:font typeface="Lato"/>
      <p:regular r:id="rId57"/>
      <p:bold r:id="rId58"/>
      <p:italic r:id="rId59"/>
      <p:boldItalic r:id="rId60"/>
    </p:embeddedFont>
    <p:embeddedFont>
      <p:font typeface="Quattrocento Sans"/>
      <p:regular r:id="rId61"/>
      <p:bold r:id="rId62"/>
      <p:italic r:id="rId63"/>
      <p:boldItalic r:id="rId64"/>
    </p:embeddedFont>
    <p:embeddedFont>
      <p:font typeface="Arial Black"/>
      <p:regular r:id="rId65"/>
    </p:embeddedFont>
    <p:embeddedFont>
      <p:font typeface="Dancing Script"/>
      <p:regular r:id="rId66"/>
      <p:bold r:id="rId67"/>
    </p:embeddedFont>
    <p:embeddedFont>
      <p:font typeface="Source Sans Pro"/>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72" roundtripDataSignature="AMtx7miS2U/oDCRqQG1FaCSxXF8RLu+X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ourceSansPro-boldItalic.fntdata"/><Relationship Id="rId70" Type="http://schemas.openxmlformats.org/officeDocument/2006/relationships/font" Target="fonts/SourceSansPr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QuattrocentoSans-bold.fntdata"/><Relationship Id="rId61" Type="http://schemas.openxmlformats.org/officeDocument/2006/relationships/font" Target="fonts/QuattrocentoSans-regular.fntdata"/><Relationship Id="rId20" Type="http://schemas.openxmlformats.org/officeDocument/2006/relationships/slide" Target="slides/slide15.xml"/><Relationship Id="rId64" Type="http://schemas.openxmlformats.org/officeDocument/2006/relationships/font" Target="fonts/QuattrocentoSans-boldItalic.fntdata"/><Relationship Id="rId63" Type="http://schemas.openxmlformats.org/officeDocument/2006/relationships/font" Target="fonts/QuattrocentoSans-italic.fntdata"/><Relationship Id="rId22" Type="http://schemas.openxmlformats.org/officeDocument/2006/relationships/slide" Target="slides/slide17.xml"/><Relationship Id="rId66" Type="http://schemas.openxmlformats.org/officeDocument/2006/relationships/font" Target="fonts/DancingScript-regular.fntdata"/><Relationship Id="rId21" Type="http://schemas.openxmlformats.org/officeDocument/2006/relationships/slide" Target="slides/slide16.xml"/><Relationship Id="rId65" Type="http://schemas.openxmlformats.org/officeDocument/2006/relationships/font" Target="fonts/ArialBlack-regular.fntdata"/><Relationship Id="rId24" Type="http://schemas.openxmlformats.org/officeDocument/2006/relationships/slide" Target="slides/slide19.xml"/><Relationship Id="rId68" Type="http://schemas.openxmlformats.org/officeDocument/2006/relationships/font" Target="fonts/SourceSansPro-regular.fntdata"/><Relationship Id="rId23" Type="http://schemas.openxmlformats.org/officeDocument/2006/relationships/slide" Target="slides/slide18.xml"/><Relationship Id="rId67" Type="http://schemas.openxmlformats.org/officeDocument/2006/relationships/font" Target="fonts/DancingScript-bold.fntdata"/><Relationship Id="rId60" Type="http://schemas.openxmlformats.org/officeDocument/2006/relationships/font" Target="fonts/Lato-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ourceSansPr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PTSerif-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PTSerif-italic.fntdata"/><Relationship Id="rId10" Type="http://schemas.openxmlformats.org/officeDocument/2006/relationships/slide" Target="slides/slide5.xml"/><Relationship Id="rId54" Type="http://schemas.openxmlformats.org/officeDocument/2006/relationships/font" Target="fonts/PTSerif-bold.fntdata"/><Relationship Id="rId13" Type="http://schemas.openxmlformats.org/officeDocument/2006/relationships/slide" Target="slides/slide8.xml"/><Relationship Id="rId57" Type="http://schemas.openxmlformats.org/officeDocument/2006/relationships/font" Target="fonts/Lato-regular.fntdata"/><Relationship Id="rId12" Type="http://schemas.openxmlformats.org/officeDocument/2006/relationships/slide" Target="slides/slide7.xml"/><Relationship Id="rId56" Type="http://schemas.openxmlformats.org/officeDocument/2006/relationships/font" Target="fonts/PTSerif-boldItalic.fntdata"/><Relationship Id="rId15" Type="http://schemas.openxmlformats.org/officeDocument/2006/relationships/slide" Target="slides/slide10.xml"/><Relationship Id="rId59" Type="http://schemas.openxmlformats.org/officeDocument/2006/relationships/font" Target="fonts/Lato-italic.fntdata"/><Relationship Id="rId14" Type="http://schemas.openxmlformats.org/officeDocument/2006/relationships/slide" Target="slides/slide9.xml"/><Relationship Id="rId58"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19" name="Google Shape;21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296260" y="1443835"/>
            <a:ext cx="8398775" cy="1221640"/>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rgbClr val="1D1B10"/>
              </a:buClr>
              <a:buSzPts val="3600"/>
              <a:buFont typeface="Calibri"/>
              <a:buNone/>
              <a:defRPr sz="3600">
                <a:solidFill>
                  <a:srgbClr val="1D1B1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subTitle"/>
          </p:nvPr>
        </p:nvSpPr>
        <p:spPr>
          <a:xfrm>
            <a:off x="2281425" y="3276295"/>
            <a:ext cx="6400800" cy="1221640"/>
          </a:xfrm>
          <a:prstGeom prst="rect">
            <a:avLst/>
          </a:prstGeom>
          <a:noFill/>
          <a:ln>
            <a:noFill/>
          </a:ln>
        </p:spPr>
        <p:txBody>
          <a:bodyPr anchorCtr="0" anchor="t" bIns="45700" lIns="91425" spcFirstLastPara="1" rIns="91425" wrap="square" tIns="45700">
            <a:normAutofit/>
          </a:bodyPr>
          <a:lstStyle>
            <a:lvl1pPr lvl="0" algn="r">
              <a:spcBef>
                <a:spcPts val="520"/>
              </a:spcBef>
              <a:spcAft>
                <a:spcPts val="0"/>
              </a:spcAft>
              <a:buClr>
                <a:schemeClr val="dk1"/>
              </a:buClr>
              <a:buSzPts val="2600"/>
              <a:buNone/>
              <a:defRPr sz="2600">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5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5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74" name="Google Shape;74;p5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5" name="Google Shape;75;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6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6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0"/>
          <p:cNvSpPr txBox="1"/>
          <p:nvPr>
            <p:ph type="title"/>
          </p:nvPr>
        </p:nvSpPr>
        <p:spPr>
          <a:xfrm>
            <a:off x="754375" y="527605"/>
            <a:ext cx="8246070" cy="610820"/>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rgbClr val="494429"/>
              </a:buClr>
              <a:buSzPts val="3600"/>
              <a:buFont typeface="Calibri"/>
              <a:buNone/>
              <a:defRPr sz="3600">
                <a:solidFill>
                  <a:srgbClr val="49442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body"/>
          </p:nvPr>
        </p:nvSpPr>
        <p:spPr>
          <a:xfrm>
            <a:off x="1365195" y="1443835"/>
            <a:ext cx="7177135" cy="3970331"/>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C4BD97"/>
              </a:buClr>
              <a:buSzPts val="2800"/>
              <a:buChar char="•"/>
              <a:defRPr sz="2800">
                <a:solidFill>
                  <a:srgbClr val="C4BD97"/>
                </a:solidFill>
              </a:defRPr>
            </a:lvl1pPr>
            <a:lvl2pPr indent="-406400" lvl="1" marL="914400" algn="l">
              <a:spcBef>
                <a:spcPts val="560"/>
              </a:spcBef>
              <a:spcAft>
                <a:spcPts val="0"/>
              </a:spcAft>
              <a:buClr>
                <a:srgbClr val="C4BD97"/>
              </a:buClr>
              <a:buSzPts val="2800"/>
              <a:buChar char="–"/>
              <a:defRPr>
                <a:solidFill>
                  <a:srgbClr val="C4BD97"/>
                </a:solidFill>
              </a:defRPr>
            </a:lvl2pPr>
            <a:lvl3pPr indent="-381000" lvl="2" marL="1371600" algn="l">
              <a:spcBef>
                <a:spcPts val="480"/>
              </a:spcBef>
              <a:spcAft>
                <a:spcPts val="0"/>
              </a:spcAft>
              <a:buClr>
                <a:srgbClr val="C4BD97"/>
              </a:buClr>
              <a:buSzPts val="2400"/>
              <a:buChar char="•"/>
              <a:defRPr>
                <a:solidFill>
                  <a:srgbClr val="C4BD97"/>
                </a:solidFill>
              </a:defRPr>
            </a:lvl3pPr>
            <a:lvl4pPr indent="-355600" lvl="3" marL="1828800" algn="l">
              <a:spcBef>
                <a:spcPts val="400"/>
              </a:spcBef>
              <a:spcAft>
                <a:spcPts val="0"/>
              </a:spcAft>
              <a:buClr>
                <a:srgbClr val="C4BD97"/>
              </a:buClr>
              <a:buSzPts val="2000"/>
              <a:buChar char="–"/>
              <a:defRPr>
                <a:solidFill>
                  <a:srgbClr val="C4BD97"/>
                </a:solidFill>
              </a:defRPr>
            </a:lvl4pPr>
            <a:lvl5pPr indent="-355600" lvl="4" marL="2286000" algn="l">
              <a:spcBef>
                <a:spcPts val="400"/>
              </a:spcBef>
              <a:spcAft>
                <a:spcPts val="0"/>
              </a:spcAft>
              <a:buClr>
                <a:srgbClr val="C4BD97"/>
              </a:buClr>
              <a:buSzPts val="2000"/>
              <a:buChar char="»"/>
              <a:defRPr>
                <a:solidFill>
                  <a:srgbClr val="C4BD97"/>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sp>
        <p:nvSpPr>
          <p:cNvPr id="32" name="Google Shape;32;p5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2"/>
          <p:cNvSpPr/>
          <p:nvPr>
            <p:ph idx="2" type="pic"/>
          </p:nvPr>
        </p:nvSpPr>
        <p:spPr>
          <a:xfrm>
            <a:off x="1792288" y="612775"/>
            <a:ext cx="5486400" cy="4114800"/>
          </a:xfrm>
          <a:prstGeom prst="rect">
            <a:avLst/>
          </a:prstGeom>
          <a:noFill/>
          <a:ln>
            <a:noFill/>
          </a:ln>
        </p:spPr>
      </p:sp>
      <p:sp>
        <p:nvSpPr>
          <p:cNvPr id="34" name="Google Shape;34;p5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5" name="Google Shape;3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8" name="Shape 38"/>
        <p:cNvGrpSpPr/>
        <p:nvPr/>
      </p:nvGrpSpPr>
      <p:grpSpPr>
        <a:xfrm>
          <a:off x="0" y="0"/>
          <a:ext cx="0" cy="0"/>
          <a:chOff x="0" y="0"/>
          <a:chExt cx="0" cy="0"/>
        </a:xfrm>
      </p:grpSpPr>
      <p:sp>
        <p:nvSpPr>
          <p:cNvPr id="39" name="Google Shape;39;p53"/>
          <p:cNvSpPr txBox="1"/>
          <p:nvPr>
            <p:ph type="title"/>
          </p:nvPr>
        </p:nvSpPr>
        <p:spPr>
          <a:xfrm>
            <a:off x="1976015" y="527605"/>
            <a:ext cx="7016195" cy="684885"/>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rgbClr val="494429"/>
              </a:buClr>
              <a:buSzPts val="3600"/>
              <a:buFont typeface="Calibri"/>
              <a:buNone/>
              <a:defRPr sz="3600">
                <a:solidFill>
                  <a:srgbClr val="49442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3"/>
          <p:cNvSpPr txBox="1"/>
          <p:nvPr>
            <p:ph idx="1" type="body"/>
          </p:nvPr>
        </p:nvSpPr>
        <p:spPr>
          <a:xfrm>
            <a:off x="3197655" y="1291130"/>
            <a:ext cx="5641850" cy="4428445"/>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C4BD97"/>
              </a:buClr>
              <a:buSzPts val="2800"/>
              <a:buChar char="•"/>
              <a:defRPr sz="2800">
                <a:solidFill>
                  <a:srgbClr val="C4BD97"/>
                </a:solidFill>
              </a:defRPr>
            </a:lvl1pPr>
            <a:lvl2pPr indent="-406400" lvl="1" marL="914400" algn="l">
              <a:spcBef>
                <a:spcPts val="560"/>
              </a:spcBef>
              <a:spcAft>
                <a:spcPts val="0"/>
              </a:spcAft>
              <a:buClr>
                <a:srgbClr val="C4BD97"/>
              </a:buClr>
              <a:buSzPts val="2800"/>
              <a:buChar char="–"/>
              <a:defRPr>
                <a:solidFill>
                  <a:srgbClr val="C4BD97"/>
                </a:solidFill>
              </a:defRPr>
            </a:lvl2pPr>
            <a:lvl3pPr indent="-381000" lvl="2" marL="1371600" algn="l">
              <a:spcBef>
                <a:spcPts val="480"/>
              </a:spcBef>
              <a:spcAft>
                <a:spcPts val="0"/>
              </a:spcAft>
              <a:buClr>
                <a:srgbClr val="C4BD97"/>
              </a:buClr>
              <a:buSzPts val="2400"/>
              <a:buChar char="•"/>
              <a:defRPr>
                <a:solidFill>
                  <a:srgbClr val="C4BD97"/>
                </a:solidFill>
              </a:defRPr>
            </a:lvl3pPr>
            <a:lvl4pPr indent="-355600" lvl="3" marL="1828800" algn="l">
              <a:spcBef>
                <a:spcPts val="400"/>
              </a:spcBef>
              <a:spcAft>
                <a:spcPts val="0"/>
              </a:spcAft>
              <a:buClr>
                <a:srgbClr val="C4BD97"/>
              </a:buClr>
              <a:buSzPts val="2000"/>
              <a:buChar char="–"/>
              <a:defRPr>
                <a:solidFill>
                  <a:srgbClr val="C4BD97"/>
                </a:solidFill>
              </a:defRPr>
            </a:lvl4pPr>
            <a:lvl5pPr indent="-355600" lvl="4" marL="2286000" algn="l">
              <a:spcBef>
                <a:spcPts val="400"/>
              </a:spcBef>
              <a:spcAft>
                <a:spcPts val="0"/>
              </a:spcAft>
              <a:buClr>
                <a:srgbClr val="C4BD97"/>
              </a:buClr>
              <a:buSzPts val="2000"/>
              <a:buChar char="»"/>
              <a:defRPr>
                <a:solidFill>
                  <a:srgbClr val="C4BD97"/>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 name="Google Shape;4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5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7" name="Google Shape;47;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5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3" name="Google Shape;53;p5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4" name="Google Shape;54;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56"/>
          <p:cNvSpPr txBox="1"/>
          <p:nvPr>
            <p:ph type="title"/>
          </p:nvPr>
        </p:nvSpPr>
        <p:spPr>
          <a:xfrm>
            <a:off x="907080" y="527605"/>
            <a:ext cx="8076895" cy="532180"/>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rgbClr val="494429"/>
              </a:buClr>
              <a:buSzPts val="3600"/>
              <a:buFont typeface="Calibri"/>
              <a:buNone/>
              <a:defRPr sz="3600">
                <a:solidFill>
                  <a:srgbClr val="49442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56"/>
          <p:cNvSpPr txBox="1"/>
          <p:nvPr>
            <p:ph idx="1" type="body"/>
          </p:nvPr>
        </p:nvSpPr>
        <p:spPr>
          <a:xfrm>
            <a:off x="1365195" y="1443835"/>
            <a:ext cx="3817625" cy="773424"/>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C4BD97"/>
              </a:buClr>
              <a:buSzPts val="2400"/>
              <a:buNone/>
              <a:defRPr b="1" sz="2400">
                <a:solidFill>
                  <a:srgbClr val="C4BD97"/>
                </a:solidFil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0" name="Google Shape;60;p56"/>
          <p:cNvSpPr txBox="1"/>
          <p:nvPr>
            <p:ph idx="2" type="body"/>
          </p:nvPr>
        </p:nvSpPr>
        <p:spPr>
          <a:xfrm>
            <a:off x="1365195" y="2207360"/>
            <a:ext cx="3817625" cy="303505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C4BD97"/>
              </a:buClr>
              <a:buSzPts val="2400"/>
              <a:buChar char="•"/>
              <a:defRPr sz="2400">
                <a:solidFill>
                  <a:srgbClr val="C4BD97"/>
                </a:solidFill>
              </a:defRPr>
            </a:lvl1pPr>
            <a:lvl2pPr indent="-355600" lvl="1" marL="914400" algn="l">
              <a:spcBef>
                <a:spcPts val="400"/>
              </a:spcBef>
              <a:spcAft>
                <a:spcPts val="0"/>
              </a:spcAft>
              <a:buClr>
                <a:srgbClr val="C4BD97"/>
              </a:buClr>
              <a:buSzPts val="2000"/>
              <a:buChar char="–"/>
              <a:defRPr sz="2000">
                <a:solidFill>
                  <a:srgbClr val="C4BD97"/>
                </a:solidFill>
              </a:defRPr>
            </a:lvl2pPr>
            <a:lvl3pPr indent="-342900" lvl="2" marL="1371600" algn="l">
              <a:spcBef>
                <a:spcPts val="360"/>
              </a:spcBef>
              <a:spcAft>
                <a:spcPts val="0"/>
              </a:spcAft>
              <a:buClr>
                <a:srgbClr val="C4BD97"/>
              </a:buClr>
              <a:buSzPts val="1800"/>
              <a:buChar char="•"/>
              <a:defRPr sz="1800">
                <a:solidFill>
                  <a:srgbClr val="C4BD97"/>
                </a:solidFill>
              </a:defRPr>
            </a:lvl3pPr>
            <a:lvl4pPr indent="-330200" lvl="3" marL="1828800" algn="l">
              <a:spcBef>
                <a:spcPts val="320"/>
              </a:spcBef>
              <a:spcAft>
                <a:spcPts val="0"/>
              </a:spcAft>
              <a:buClr>
                <a:srgbClr val="C4BD97"/>
              </a:buClr>
              <a:buSzPts val="1600"/>
              <a:buChar char="–"/>
              <a:defRPr sz="1600">
                <a:solidFill>
                  <a:srgbClr val="C4BD97"/>
                </a:solidFill>
              </a:defRPr>
            </a:lvl4pPr>
            <a:lvl5pPr indent="-330200" lvl="4" marL="2286000" algn="l">
              <a:spcBef>
                <a:spcPts val="320"/>
              </a:spcBef>
              <a:spcAft>
                <a:spcPts val="0"/>
              </a:spcAft>
              <a:buClr>
                <a:srgbClr val="C4BD97"/>
              </a:buClr>
              <a:buSzPts val="1600"/>
              <a:buChar char="»"/>
              <a:defRPr sz="1600">
                <a:solidFill>
                  <a:srgbClr val="C4BD97"/>
                </a:solidFil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1" name="Google Shape;61;p56"/>
          <p:cNvSpPr txBox="1"/>
          <p:nvPr>
            <p:ph idx="3" type="body"/>
          </p:nvPr>
        </p:nvSpPr>
        <p:spPr>
          <a:xfrm>
            <a:off x="5182820" y="1443835"/>
            <a:ext cx="3817625" cy="773424"/>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C4BD97"/>
              </a:buClr>
              <a:buSzPts val="2400"/>
              <a:buNone/>
              <a:defRPr b="1" sz="2400">
                <a:solidFill>
                  <a:srgbClr val="C4BD97"/>
                </a:solidFil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2" name="Google Shape;62;p56"/>
          <p:cNvSpPr txBox="1"/>
          <p:nvPr>
            <p:ph idx="4" type="body"/>
          </p:nvPr>
        </p:nvSpPr>
        <p:spPr>
          <a:xfrm>
            <a:off x="5182820" y="2207360"/>
            <a:ext cx="3817625" cy="303505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C4BD97"/>
              </a:buClr>
              <a:buSzPts val="2400"/>
              <a:buChar char="•"/>
              <a:defRPr sz="2400">
                <a:solidFill>
                  <a:srgbClr val="C4BD97"/>
                </a:solidFill>
              </a:defRPr>
            </a:lvl1pPr>
            <a:lvl2pPr indent="-355600" lvl="1" marL="914400" algn="l">
              <a:spcBef>
                <a:spcPts val="400"/>
              </a:spcBef>
              <a:spcAft>
                <a:spcPts val="0"/>
              </a:spcAft>
              <a:buClr>
                <a:srgbClr val="C4BD97"/>
              </a:buClr>
              <a:buSzPts val="2000"/>
              <a:buChar char="–"/>
              <a:defRPr sz="2000">
                <a:solidFill>
                  <a:srgbClr val="C4BD97"/>
                </a:solidFill>
              </a:defRPr>
            </a:lvl2pPr>
            <a:lvl3pPr indent="-342900" lvl="2" marL="1371600" algn="l">
              <a:spcBef>
                <a:spcPts val="360"/>
              </a:spcBef>
              <a:spcAft>
                <a:spcPts val="0"/>
              </a:spcAft>
              <a:buClr>
                <a:srgbClr val="C4BD97"/>
              </a:buClr>
              <a:buSzPts val="1800"/>
              <a:buChar char="•"/>
              <a:defRPr sz="1800">
                <a:solidFill>
                  <a:srgbClr val="C4BD97"/>
                </a:solidFill>
              </a:defRPr>
            </a:lvl3pPr>
            <a:lvl4pPr indent="-330200" lvl="3" marL="1828800" algn="l">
              <a:spcBef>
                <a:spcPts val="320"/>
              </a:spcBef>
              <a:spcAft>
                <a:spcPts val="0"/>
              </a:spcAft>
              <a:buClr>
                <a:srgbClr val="C4BD97"/>
              </a:buClr>
              <a:buSzPts val="1600"/>
              <a:buChar char="–"/>
              <a:defRPr sz="1600">
                <a:solidFill>
                  <a:srgbClr val="C4BD97"/>
                </a:solidFill>
              </a:defRPr>
            </a:lvl4pPr>
            <a:lvl5pPr indent="-330200" lvl="4" marL="2286000" algn="l">
              <a:spcBef>
                <a:spcPts val="320"/>
              </a:spcBef>
              <a:spcAft>
                <a:spcPts val="0"/>
              </a:spcAft>
              <a:buClr>
                <a:srgbClr val="C4BD97"/>
              </a:buClr>
              <a:buSzPts val="1600"/>
              <a:buChar char="»"/>
              <a:defRPr sz="1600">
                <a:solidFill>
                  <a:srgbClr val="C4BD97"/>
                </a:solidFil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3" name="Google Shape;63;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vmlDrawing" Target="../drawings/vmlDrawing1.vml"/><Relationship Id="rId4" Type="http://schemas.openxmlformats.org/officeDocument/2006/relationships/image" Target="../media/image14.png"/><Relationship Id="rId5" Type="http://schemas.openxmlformats.org/officeDocument/2006/relationships/oleObject" Target="../embeddings/oleObject1.bin"/><Relationship Id="rId6" Type="http://schemas.openxmlformats.org/officeDocument/2006/relationships/oleObject" Target="../embeddings/oleObject1.bin"/><Relationship Id="rId7" Type="http://schemas.openxmlformats.org/officeDocument/2006/relationships/image" Target="../media/image5.png"/><Relationship Id="rId8"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2.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7.png"/><Relationship Id="rId4" Type="http://schemas.openxmlformats.org/officeDocument/2006/relationships/image" Target="../media/image52.jpg"/><Relationship Id="rId5" Type="http://schemas.openxmlformats.org/officeDocument/2006/relationships/image" Target="../media/image5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4.jpg"/><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jp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1"/>
          <p:cNvSpPr/>
          <p:nvPr/>
        </p:nvSpPr>
        <p:spPr>
          <a:xfrm rot="10800000">
            <a:off x="-1" y="-22693"/>
            <a:ext cx="9143998" cy="4374129"/>
          </a:xfrm>
          <a:prstGeom prst="rect">
            <a:avLst/>
          </a:prstGeom>
          <a:gradFill>
            <a:gsLst>
              <a:gs pos="0">
                <a:srgbClr val="366092"/>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1"/>
          <p:cNvSpPr/>
          <p:nvPr/>
        </p:nvSpPr>
        <p:spPr>
          <a:xfrm rot="5400000">
            <a:off x="2384720" y="-2407841"/>
            <a:ext cx="4374557" cy="9144000"/>
          </a:xfrm>
          <a:prstGeom prst="rect">
            <a:avLst/>
          </a:prstGeom>
          <a:gradFill>
            <a:gsLst>
              <a:gs pos="0">
                <a:srgbClr val="4F81BD">
                  <a:alpha val="0"/>
                </a:srgbClr>
              </a:gs>
              <a:gs pos="40000">
                <a:srgbClr val="4F81BD">
                  <a:alpha val="0"/>
                </a:srgbClr>
              </a:gs>
              <a:gs pos="100000">
                <a:srgbClr val="366092">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
          <p:cNvSpPr/>
          <p:nvPr/>
        </p:nvSpPr>
        <p:spPr>
          <a:xfrm rot="5400000">
            <a:off x="2555756" y="-2236808"/>
            <a:ext cx="4374128" cy="8802359"/>
          </a:xfrm>
          <a:prstGeom prst="rect">
            <a:avLst/>
          </a:prstGeom>
          <a:gradFill>
            <a:gsLst>
              <a:gs pos="0">
                <a:srgbClr val="4F81BD">
                  <a:alpha val="0"/>
                </a:srgbClr>
              </a:gs>
              <a:gs pos="17000">
                <a:srgbClr val="4F81BD">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
          <p:cNvSpPr/>
          <p:nvPr/>
        </p:nvSpPr>
        <p:spPr>
          <a:xfrm>
            <a:off x="-3" y="-22690"/>
            <a:ext cx="6406863" cy="4374126"/>
          </a:xfrm>
          <a:prstGeom prst="rect">
            <a:avLst/>
          </a:prstGeom>
          <a:gradFill>
            <a:gsLst>
              <a:gs pos="0">
                <a:srgbClr val="244061">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
          <p:cNvSpPr/>
          <p:nvPr/>
        </p:nvSpPr>
        <p:spPr>
          <a:xfrm rot="-9091028">
            <a:off x="4459073" y="-1032053"/>
            <a:ext cx="3742610"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F81BD">
                  <a:alpha val="21960"/>
                </a:srgbClr>
              </a:gs>
              <a:gs pos="87000">
                <a:srgbClr val="93B3D7">
                  <a:alpha val="1960"/>
                </a:srgbClr>
              </a:gs>
              <a:gs pos="100000">
                <a:srgbClr val="93B3D7">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1"/>
          <p:cNvSpPr txBox="1"/>
          <p:nvPr>
            <p:ph type="ctrTitle"/>
          </p:nvPr>
        </p:nvSpPr>
        <p:spPr>
          <a:xfrm>
            <a:off x="986118" y="735106"/>
            <a:ext cx="7540322" cy="292847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4200"/>
              <a:buFont typeface="Calibri"/>
              <a:buNone/>
            </a:pPr>
            <a:r>
              <a:rPr lang="en-US" sz="4200">
                <a:solidFill>
                  <a:srgbClr val="FFFFFF"/>
                </a:solidFill>
              </a:rPr>
              <a:t>ADDC</a:t>
            </a:r>
            <a:br>
              <a:rPr lang="en-US" sz="4200">
                <a:solidFill>
                  <a:srgbClr val="FFFFFF"/>
                </a:solidFill>
              </a:rPr>
            </a:br>
            <a:r>
              <a:rPr lang="en-US" sz="4200">
                <a:solidFill>
                  <a:srgbClr val="FFFFFF"/>
                </a:solidFill>
              </a:rPr>
              <a:t>Memorial 2019-2022</a:t>
            </a:r>
            <a:endParaRPr/>
          </a:p>
        </p:txBody>
      </p:sp>
      <p:sp>
        <p:nvSpPr>
          <p:cNvPr id="101" name="Google Shape;101;p1"/>
          <p:cNvSpPr txBox="1"/>
          <p:nvPr>
            <p:ph idx="1" type="subTitle"/>
          </p:nvPr>
        </p:nvSpPr>
        <p:spPr>
          <a:xfrm>
            <a:off x="1013011" y="4870824"/>
            <a:ext cx="7504463" cy="14582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600"/>
              <a:buNone/>
            </a:pPr>
            <a:r>
              <a:rPr lang="en-US"/>
              <a:t>In Memory of Our Lost Members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1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7" name="Google Shape;177;p10"/>
          <p:cNvSpPr txBox="1"/>
          <p:nvPr>
            <p:ph type="title"/>
          </p:nvPr>
        </p:nvSpPr>
        <p:spPr>
          <a:xfrm>
            <a:off x="4197375" y="489508"/>
            <a:ext cx="4316172" cy="16675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br>
              <a:rPr lang="en-US" sz="3500">
                <a:solidFill>
                  <a:schemeClr val="dk1"/>
                </a:solidFill>
                <a:latin typeface="Calibri"/>
                <a:ea typeface="Calibri"/>
                <a:cs typeface="Calibri"/>
                <a:sym typeface="Calibri"/>
              </a:rPr>
            </a:br>
            <a:endParaRPr sz="3500">
              <a:solidFill>
                <a:schemeClr val="dk1"/>
              </a:solidFill>
              <a:latin typeface="Calibri"/>
              <a:ea typeface="Calibri"/>
              <a:cs typeface="Calibri"/>
              <a:sym typeface="Calibri"/>
            </a:endParaRPr>
          </a:p>
        </p:txBody>
      </p:sp>
      <p:pic>
        <p:nvPicPr>
          <p:cNvPr id="178" name="Google Shape;178;p10"/>
          <p:cNvPicPr preferRelativeResize="0"/>
          <p:nvPr/>
        </p:nvPicPr>
        <p:blipFill rotWithShape="1">
          <a:blip r:embed="rId3">
            <a:alphaModFix/>
          </a:blip>
          <a:srcRect b="0" l="0" r="0" t="0"/>
          <a:stretch/>
        </p:blipFill>
        <p:spPr>
          <a:xfrm>
            <a:off x="801097" y="1664914"/>
            <a:ext cx="2907124" cy="3096476"/>
          </a:xfrm>
          <a:prstGeom prst="rect">
            <a:avLst/>
          </a:prstGeom>
          <a:noFill/>
          <a:ln>
            <a:noFill/>
          </a:ln>
        </p:spPr>
      </p:pic>
      <p:sp>
        <p:nvSpPr>
          <p:cNvPr id="179" name="Google Shape;179;p10"/>
          <p:cNvSpPr txBox="1"/>
          <p:nvPr>
            <p:ph idx="1" type="body"/>
          </p:nvPr>
        </p:nvSpPr>
        <p:spPr>
          <a:xfrm>
            <a:off x="4197376" y="2405894"/>
            <a:ext cx="4316172" cy="3197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b="0" i="0" lang="en-US" sz="1700"/>
              <a:t>Kimberly Oelze, 63, of Nashville, IL, born June 4, 1959, in Belleville, IL, passed away Monday, July 25, 2022, in Belleville, IL.</a:t>
            </a:r>
            <a:endParaRPr sz="1700"/>
          </a:p>
        </p:txBody>
      </p:sp>
      <p:sp>
        <p:nvSpPr>
          <p:cNvPr id="180" name="Google Shape;180;p10"/>
          <p:cNvSpPr/>
          <p:nvPr/>
        </p:nvSpPr>
        <p:spPr>
          <a:xfrm flipH="1" rot="10800000">
            <a:off x="0" y="6400799"/>
            <a:ext cx="9144000" cy="456773"/>
          </a:xfrm>
          <a:prstGeom prst="rect">
            <a:avLst/>
          </a:prstGeom>
          <a:gradFill>
            <a:gsLst>
              <a:gs pos="0">
                <a:schemeClr val="accent1"/>
              </a:gs>
              <a:gs pos="90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10"/>
          <p:cNvSpPr/>
          <p:nvPr/>
        </p:nvSpPr>
        <p:spPr>
          <a:xfrm flipH="1">
            <a:off x="3028950" y="6400799"/>
            <a:ext cx="6115048" cy="456772"/>
          </a:xfrm>
          <a:prstGeom prst="rect">
            <a:avLst/>
          </a:prstGeom>
          <a:gradFill>
            <a:gsLst>
              <a:gs pos="0">
                <a:srgbClr val="000000">
                  <a:alpha val="49803"/>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10"/>
          <p:cNvSpPr txBox="1"/>
          <p:nvPr/>
        </p:nvSpPr>
        <p:spPr>
          <a:xfrm>
            <a:off x="3028950" y="867473"/>
            <a:ext cx="4572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lgerian"/>
                <a:ea typeface="Algerian"/>
                <a:cs typeface="Algerian"/>
                <a:sym typeface="Algerian"/>
              </a:rPr>
              <a:t>DESK AND DERRICK CLUB OF Heartland Southern Illinois</a:t>
            </a:r>
            <a:endParaRPr b="0" i="0" sz="1800" u="none" cap="none" strike="noStrike">
              <a:solidFill>
                <a:schemeClr val="dk1"/>
              </a:solidFill>
              <a:latin typeface="Algerian"/>
              <a:ea typeface="Algerian"/>
              <a:cs typeface="Algerian"/>
              <a:sym typeface="Algeri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11"/>
          <p:cNvPicPr preferRelativeResize="0"/>
          <p:nvPr/>
        </p:nvPicPr>
        <p:blipFill rotWithShape="1">
          <a:blip r:embed="rId3">
            <a:alphaModFix/>
          </a:blip>
          <a:srcRect b="0" l="0" r="0" t="0"/>
          <a:stretch/>
        </p:blipFill>
        <p:spPr>
          <a:xfrm>
            <a:off x="579477" y="2814776"/>
            <a:ext cx="2589852" cy="2733976"/>
          </a:xfrm>
          <a:prstGeom prst="rect">
            <a:avLst/>
          </a:prstGeom>
          <a:noFill/>
          <a:ln>
            <a:noFill/>
          </a:ln>
        </p:spPr>
      </p:pic>
      <p:sp>
        <p:nvSpPr>
          <p:cNvPr id="188" name="Google Shape;188;p11"/>
          <p:cNvSpPr txBox="1"/>
          <p:nvPr/>
        </p:nvSpPr>
        <p:spPr>
          <a:xfrm>
            <a:off x="764382" y="1357313"/>
            <a:ext cx="743664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PENN YORK OIL AND GAS AFFILIATES</a:t>
            </a:r>
            <a:endParaRPr/>
          </a:p>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DESK AND DERRICK CLUB</a:t>
            </a:r>
            <a:endParaRPr/>
          </a:p>
        </p:txBody>
      </p:sp>
      <p:sp>
        <p:nvSpPr>
          <p:cNvPr id="189" name="Google Shape;189;p11"/>
          <p:cNvSpPr txBox="1"/>
          <p:nvPr/>
        </p:nvSpPr>
        <p:spPr>
          <a:xfrm>
            <a:off x="3835154" y="2728219"/>
            <a:ext cx="5026980" cy="15234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DANIEL V. PALMER</a:t>
            </a:r>
            <a:endParaRPr b="0" i="0" sz="135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NOVEMBER 1960 to FEBRUARY 2021</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10 YEAR MEMBER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1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12"/>
          <p:cNvSpPr/>
          <p:nvPr/>
        </p:nvSpPr>
        <p:spPr>
          <a:xfrm rot="10800000">
            <a:off x="-1" y="-22693"/>
            <a:ext cx="9143998" cy="4374129"/>
          </a:xfrm>
          <a:prstGeom prst="rect">
            <a:avLst/>
          </a:prstGeom>
          <a:gradFill>
            <a:gsLst>
              <a:gs pos="0">
                <a:srgbClr val="366092"/>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6" name="Google Shape;196;p12"/>
          <p:cNvSpPr/>
          <p:nvPr/>
        </p:nvSpPr>
        <p:spPr>
          <a:xfrm rot="5400000">
            <a:off x="2384720" y="-2407841"/>
            <a:ext cx="4374557" cy="9144000"/>
          </a:xfrm>
          <a:prstGeom prst="rect">
            <a:avLst/>
          </a:prstGeom>
          <a:gradFill>
            <a:gsLst>
              <a:gs pos="0">
                <a:srgbClr val="4F81BD">
                  <a:alpha val="0"/>
                </a:srgbClr>
              </a:gs>
              <a:gs pos="40000">
                <a:srgbClr val="4F81BD">
                  <a:alpha val="0"/>
                </a:srgbClr>
              </a:gs>
              <a:gs pos="100000">
                <a:srgbClr val="366092">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7" name="Google Shape;197;p12"/>
          <p:cNvSpPr/>
          <p:nvPr/>
        </p:nvSpPr>
        <p:spPr>
          <a:xfrm rot="5400000">
            <a:off x="2555756" y="-2236808"/>
            <a:ext cx="4374128" cy="8802359"/>
          </a:xfrm>
          <a:prstGeom prst="rect">
            <a:avLst/>
          </a:prstGeom>
          <a:gradFill>
            <a:gsLst>
              <a:gs pos="0">
                <a:srgbClr val="4F81BD">
                  <a:alpha val="0"/>
                </a:srgbClr>
              </a:gs>
              <a:gs pos="17000">
                <a:srgbClr val="4F81BD">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12"/>
          <p:cNvSpPr/>
          <p:nvPr/>
        </p:nvSpPr>
        <p:spPr>
          <a:xfrm>
            <a:off x="-3" y="-22690"/>
            <a:ext cx="6406863" cy="4374126"/>
          </a:xfrm>
          <a:prstGeom prst="rect">
            <a:avLst/>
          </a:prstGeom>
          <a:gradFill>
            <a:gsLst>
              <a:gs pos="0">
                <a:srgbClr val="244061">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 name="Google Shape;199;p12"/>
          <p:cNvSpPr/>
          <p:nvPr/>
        </p:nvSpPr>
        <p:spPr>
          <a:xfrm rot="-9091028">
            <a:off x="4459073" y="-1032053"/>
            <a:ext cx="3742610"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F81BD">
                  <a:alpha val="21960"/>
                </a:srgbClr>
              </a:gs>
              <a:gs pos="87000">
                <a:srgbClr val="93B3D7">
                  <a:alpha val="1960"/>
                </a:srgbClr>
              </a:gs>
              <a:gs pos="100000">
                <a:srgbClr val="93B3D7">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12"/>
          <p:cNvSpPr txBox="1"/>
          <p:nvPr>
            <p:ph type="ctrTitle"/>
          </p:nvPr>
        </p:nvSpPr>
        <p:spPr>
          <a:xfrm>
            <a:off x="986118" y="735106"/>
            <a:ext cx="7540322" cy="292847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4200"/>
              <a:buFont typeface="Calibri"/>
              <a:buNone/>
            </a:pPr>
            <a:r>
              <a:rPr lang="en-US" sz="4200">
                <a:solidFill>
                  <a:srgbClr val="FFFFFF"/>
                </a:solidFill>
              </a:rPr>
              <a:t>ADDC</a:t>
            </a:r>
            <a:br>
              <a:rPr lang="en-US" sz="4200">
                <a:solidFill>
                  <a:srgbClr val="FFFFFF"/>
                </a:solidFill>
              </a:rPr>
            </a:br>
            <a:r>
              <a:rPr lang="en-US" sz="4200">
                <a:solidFill>
                  <a:srgbClr val="FFFFFF"/>
                </a:solidFill>
              </a:rPr>
              <a:t>Memorial 2022</a:t>
            </a:r>
            <a:endParaRPr/>
          </a:p>
        </p:txBody>
      </p:sp>
      <p:sp>
        <p:nvSpPr>
          <p:cNvPr id="201" name="Google Shape;201;p12"/>
          <p:cNvSpPr txBox="1"/>
          <p:nvPr>
            <p:ph idx="1" type="subTitle"/>
          </p:nvPr>
        </p:nvSpPr>
        <p:spPr>
          <a:xfrm>
            <a:off x="1013011" y="4870824"/>
            <a:ext cx="7504463" cy="14582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600"/>
              <a:buNone/>
            </a:pPr>
            <a:r>
              <a:rPr lang="en-US"/>
              <a:t>Southeast Region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13"/>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 name="Google Shape;208;p13"/>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9" name="Google Shape;209;p13"/>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Google Shape;210;p13"/>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13"/>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2" name="Google Shape;212;p13"/>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494429"/>
              </a:buClr>
              <a:buSzPts val="3500"/>
              <a:buFont typeface="Calibri"/>
              <a:buNone/>
            </a:pPr>
            <a:r>
              <a:rPr lang="en-US" sz="3500"/>
              <a:t>Baton Rouge</a:t>
            </a:r>
            <a:endParaRPr/>
          </a:p>
        </p:txBody>
      </p:sp>
      <p:sp>
        <p:nvSpPr>
          <p:cNvPr id="213" name="Google Shape;213;p13"/>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Calibri"/>
                <a:ea typeface="Calibri"/>
                <a:cs typeface="Calibri"/>
                <a:sym typeface="Calibri"/>
              </a:rPr>
              <a:t>Lila Latimer Carbo</a:t>
            </a:r>
            <a:endParaRPr/>
          </a:p>
        </p:txBody>
      </p:sp>
      <p:pic>
        <p:nvPicPr>
          <p:cNvPr id="214" name="Google Shape;214;p13"/>
          <p:cNvPicPr preferRelativeResize="0"/>
          <p:nvPr/>
        </p:nvPicPr>
        <p:blipFill rotWithShape="1">
          <a:blip r:embed="rId3">
            <a:alphaModFix/>
          </a:blip>
          <a:srcRect b="0" l="0" r="0" t="0"/>
          <a:stretch/>
        </p:blipFill>
        <p:spPr>
          <a:xfrm>
            <a:off x="434509" y="910432"/>
            <a:ext cx="3371362" cy="4753547"/>
          </a:xfrm>
          <a:prstGeom prst="rect">
            <a:avLst/>
          </a:prstGeom>
          <a:noFill/>
          <a:ln>
            <a:noFill/>
          </a:ln>
        </p:spPr>
      </p:pic>
      <p:sp>
        <p:nvSpPr>
          <p:cNvPr id="215" name="Google Shape;215;p13"/>
          <p:cNvSpPr txBox="1"/>
          <p:nvPr/>
        </p:nvSpPr>
        <p:spPr>
          <a:xfrm>
            <a:off x="4233275" y="1116172"/>
            <a:ext cx="4428445" cy="443198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August 31, 1929 – February 24, 2021</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Retired from the LA State Mineral Board</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Designed many ball gowns for club events and served as 2001 Queen of the Mardi Gras Ball</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Received Governor’s Award from Governor Edwin Edwards for dedicated service to the State of Louisiana</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1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14"/>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14"/>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14"/>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14"/>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14"/>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14"/>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494429"/>
              </a:buClr>
              <a:buSzPts val="3500"/>
              <a:buFont typeface="Calibri"/>
              <a:buNone/>
            </a:pPr>
            <a:r>
              <a:rPr lang="en-US" sz="3500"/>
              <a:t>Lafayette Club </a:t>
            </a:r>
            <a:endParaRPr/>
          </a:p>
        </p:txBody>
      </p:sp>
      <p:sp>
        <p:nvSpPr>
          <p:cNvPr id="228" name="Google Shape;228;p14"/>
          <p:cNvSpPr txBox="1"/>
          <p:nvPr/>
        </p:nvSpPr>
        <p:spPr>
          <a:xfrm>
            <a:off x="4233275" y="1116172"/>
            <a:ext cx="4428445"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Margaret Badeaux</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Passed away August 31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at the age of 85</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Past president of Lafayette Club 1988</a:t>
            </a:r>
            <a:endParaRPr/>
          </a:p>
        </p:txBody>
      </p:sp>
      <p:pic>
        <p:nvPicPr>
          <p:cNvPr id="229" name="Google Shape;229;p14"/>
          <p:cNvPicPr preferRelativeResize="0"/>
          <p:nvPr/>
        </p:nvPicPr>
        <p:blipFill rotWithShape="1">
          <a:blip r:embed="rId3">
            <a:alphaModFix/>
          </a:blip>
          <a:srcRect b="72686" l="64541" r="23773" t="15369"/>
          <a:stretch/>
        </p:blipFill>
        <p:spPr>
          <a:xfrm>
            <a:off x="1212491" y="1901949"/>
            <a:ext cx="2140888" cy="32872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p1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5" name="Google Shape;235;p15"/>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6" name="Google Shape;236;p15"/>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7" name="Google Shape;237;p15"/>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8" name="Google Shape;238;p15"/>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9" name="Google Shape;239;p15"/>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0" name="Google Shape;240;p15"/>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494429"/>
              </a:buClr>
              <a:buSzPts val="3600"/>
              <a:buFont typeface="Calibri"/>
              <a:buNone/>
            </a:pPr>
            <a:r>
              <a:rPr lang="en-US"/>
              <a:t>El Dorado</a:t>
            </a:r>
            <a:endParaRPr/>
          </a:p>
        </p:txBody>
      </p:sp>
      <p:sp>
        <p:nvSpPr>
          <p:cNvPr id="241" name="Google Shape;241;p15"/>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Freda Acton</a:t>
            </a:r>
            <a:endParaRPr/>
          </a:p>
        </p:txBody>
      </p:sp>
      <p:pic>
        <p:nvPicPr>
          <p:cNvPr descr="A picture containing person&#10;&#10;Description automatically generated" id="242" name="Google Shape;242;p15"/>
          <p:cNvPicPr preferRelativeResize="0"/>
          <p:nvPr/>
        </p:nvPicPr>
        <p:blipFill rotWithShape="1">
          <a:blip r:embed="rId3">
            <a:alphaModFix/>
          </a:blip>
          <a:srcRect b="0" l="0" r="0" t="0"/>
          <a:stretch/>
        </p:blipFill>
        <p:spPr>
          <a:xfrm>
            <a:off x="506576" y="1070363"/>
            <a:ext cx="3172575" cy="4225766"/>
          </a:xfrm>
          <a:prstGeom prst="rect">
            <a:avLst/>
          </a:prstGeom>
          <a:noFill/>
          <a:ln>
            <a:noFill/>
          </a:ln>
        </p:spPr>
      </p:pic>
      <p:sp>
        <p:nvSpPr>
          <p:cNvPr id="243" name="Google Shape;243;p15"/>
          <p:cNvSpPr txBox="1"/>
          <p:nvPr/>
        </p:nvSpPr>
        <p:spPr>
          <a:xfrm>
            <a:off x="4293976" y="1078388"/>
            <a:ext cx="4401059" cy="304698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June 27, 1931 – April 3, 2019</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Lion Oil employee for 51 years and 8 days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Deeda and Alfred were Challenge Level Square Dancers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Member of ADDC for over 45 years</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Avid gardener and traveler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1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9" name="Google Shape;249;p16"/>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0" name="Google Shape;250;p16"/>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1" name="Google Shape;251;p16"/>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2" name="Google Shape;252;p16"/>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3" name="Google Shape;253;p16"/>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4" name="Google Shape;254;p16"/>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El Dorado</a:t>
            </a:r>
            <a:endParaRPr/>
          </a:p>
        </p:txBody>
      </p:sp>
      <p:sp>
        <p:nvSpPr>
          <p:cNvPr id="255" name="Google Shape;255;p16"/>
          <p:cNvSpPr txBox="1"/>
          <p:nvPr/>
        </p:nvSpPr>
        <p:spPr>
          <a:xfrm>
            <a:off x="4293976" y="1078388"/>
            <a:ext cx="4401059" cy="193899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October 20, 1960 – July 5, 2021</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Member since 2009</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Served as Club President</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Loved planting flowers and sewing</a:t>
            </a:r>
            <a:endParaRPr/>
          </a:p>
        </p:txBody>
      </p:sp>
      <p:sp>
        <p:nvSpPr>
          <p:cNvPr id="256" name="Google Shape;256;p16"/>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Jana Hazelwood</a:t>
            </a:r>
            <a:endParaRPr/>
          </a:p>
        </p:txBody>
      </p:sp>
      <p:pic>
        <p:nvPicPr>
          <p:cNvPr id="257" name="Google Shape;257;p16"/>
          <p:cNvPicPr preferRelativeResize="0"/>
          <p:nvPr/>
        </p:nvPicPr>
        <p:blipFill rotWithShape="1">
          <a:blip r:embed="rId3">
            <a:alphaModFix/>
          </a:blip>
          <a:srcRect b="-358" l="11638" r="17024" t="-1"/>
          <a:stretch/>
        </p:blipFill>
        <p:spPr>
          <a:xfrm>
            <a:off x="601670" y="1345848"/>
            <a:ext cx="2901395" cy="40817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3" name="Google Shape;263;p17"/>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4" name="Google Shape;264;p17"/>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5" name="Google Shape;265;p17"/>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6" name="Google Shape;266;p17"/>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7" name="Google Shape;267;p17"/>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8" name="Google Shape;268;p17"/>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rmAutofit fontScale="90000"/>
          </a:bodyPr>
          <a:lstStyle/>
          <a:p>
            <a:pPr indent="0" lvl="0" marL="0" rtl="0" algn="r">
              <a:spcBef>
                <a:spcPts val="0"/>
              </a:spcBef>
              <a:spcAft>
                <a:spcPts val="0"/>
              </a:spcAft>
              <a:buClr>
                <a:schemeClr val="dk1"/>
              </a:buClr>
              <a:buSzPct val="100000"/>
              <a:buFont typeface="Calibri"/>
              <a:buNone/>
            </a:pPr>
            <a:r>
              <a:rPr lang="en-US" sz="4000">
                <a:solidFill>
                  <a:schemeClr val="dk1"/>
                </a:solidFill>
              </a:rPr>
              <a:t>Lafayette</a:t>
            </a:r>
            <a:endParaRPr sz="3500">
              <a:solidFill>
                <a:schemeClr val="dk1"/>
              </a:solidFill>
            </a:endParaRPr>
          </a:p>
        </p:txBody>
      </p:sp>
      <p:sp>
        <p:nvSpPr>
          <p:cNvPr id="269" name="Google Shape;269;p17"/>
          <p:cNvSpPr txBox="1"/>
          <p:nvPr/>
        </p:nvSpPr>
        <p:spPr>
          <a:xfrm>
            <a:off x="4293976" y="1078389"/>
            <a:ext cx="4638003" cy="304698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 December 10, 1949 – April 13, 2020</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Proud CEO and founder of A1 Professional Answering Service.</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Petroleum Club of Lafayette  Board of Directors </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0" name="Google Shape;270;p17"/>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Linda Perry Wilson</a:t>
            </a:r>
            <a:endParaRPr/>
          </a:p>
        </p:txBody>
      </p:sp>
      <p:pic>
        <p:nvPicPr>
          <p:cNvPr descr="Graphical user interface, application, Word&#10;&#10;Description automatically generated" id="271" name="Google Shape;271;p17"/>
          <p:cNvPicPr preferRelativeResize="0"/>
          <p:nvPr/>
        </p:nvPicPr>
        <p:blipFill rotWithShape="1">
          <a:blip r:embed="rId3">
            <a:alphaModFix/>
          </a:blip>
          <a:srcRect b="37673" l="37707" r="50441" t="35922"/>
          <a:stretch/>
        </p:blipFill>
        <p:spPr>
          <a:xfrm>
            <a:off x="907080" y="1443835"/>
            <a:ext cx="2924375" cy="36649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7" name="Google Shape;277;p18"/>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8" name="Google Shape;278;p18"/>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9" name="Google Shape;279;p18"/>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0" name="Google Shape;280;p18"/>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1" name="Google Shape;281;p18"/>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2" name="Google Shape;282;p18"/>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New Orleans</a:t>
            </a:r>
            <a:endParaRPr/>
          </a:p>
        </p:txBody>
      </p:sp>
      <p:sp>
        <p:nvSpPr>
          <p:cNvPr id="283" name="Google Shape;283;p18"/>
          <p:cNvSpPr txBox="1"/>
          <p:nvPr/>
        </p:nvSpPr>
        <p:spPr>
          <a:xfrm>
            <a:off x="4293976" y="1078388"/>
            <a:ext cx="4401059" cy="304698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March 6, 1938 - December 17, 2020</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1977 Club President </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1979 Region III Director</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Exxon Mobil legal secretary</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Loved the Saints and Mardi Gras </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4" name="Google Shape;284;p18"/>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Daisy Lee Laporte</a:t>
            </a:r>
            <a:endParaRPr/>
          </a:p>
        </p:txBody>
      </p:sp>
      <p:pic>
        <p:nvPicPr>
          <p:cNvPr id="285" name="Google Shape;285;p18"/>
          <p:cNvPicPr preferRelativeResize="0"/>
          <p:nvPr/>
        </p:nvPicPr>
        <p:blipFill rotWithShape="1">
          <a:blip r:embed="rId3">
            <a:alphaModFix/>
          </a:blip>
          <a:srcRect b="0" l="0" r="0" t="0"/>
          <a:stretch/>
        </p:blipFill>
        <p:spPr>
          <a:xfrm>
            <a:off x="245832" y="1377327"/>
            <a:ext cx="3830650" cy="38204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p1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1" name="Google Shape;291;p19"/>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2" name="Google Shape;292;p19"/>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3" name="Google Shape;293;p19"/>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4" name="Google Shape;294;p19"/>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5" name="Google Shape;295;p19"/>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6" name="Google Shape;296;p19"/>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New Orleans</a:t>
            </a:r>
            <a:endParaRPr/>
          </a:p>
        </p:txBody>
      </p:sp>
      <p:sp>
        <p:nvSpPr>
          <p:cNvPr id="297" name="Google Shape;297;p19"/>
          <p:cNvSpPr txBox="1"/>
          <p:nvPr/>
        </p:nvSpPr>
        <p:spPr>
          <a:xfrm>
            <a:off x="4293976" y="1078388"/>
            <a:ext cx="4401059" cy="23083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June 3, 1936 – June 22, 2020</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Attended McMahon Business College in Houston, TX</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Long-time member of the New Orleans Club. </a:t>
            </a:r>
            <a:endParaRPr b="0" i="0" sz="2400" u="none" cap="none" strike="noStrike">
              <a:solidFill>
                <a:srgbClr val="000000"/>
              </a:solidFill>
              <a:latin typeface="Calibri"/>
              <a:ea typeface="Calibri"/>
              <a:cs typeface="Calibri"/>
              <a:sym typeface="Calibri"/>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98" name="Google Shape;298;p19"/>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Pamela Joan Meldrum</a:t>
            </a:r>
            <a:endParaRPr/>
          </a:p>
        </p:txBody>
      </p:sp>
      <p:pic>
        <p:nvPicPr>
          <p:cNvPr descr="A picture containing person, wall, old, posing&#10;&#10;Description automatically generated" id="299" name="Google Shape;299;p19"/>
          <p:cNvPicPr preferRelativeResize="0"/>
          <p:nvPr/>
        </p:nvPicPr>
        <p:blipFill rotWithShape="1">
          <a:blip r:embed="rId3">
            <a:alphaModFix/>
          </a:blip>
          <a:srcRect b="0" l="0" r="0" t="0"/>
          <a:stretch/>
        </p:blipFill>
        <p:spPr>
          <a:xfrm>
            <a:off x="320843" y="1277873"/>
            <a:ext cx="3714750" cy="401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p:nvPr/>
        </p:nvSpPr>
        <p:spPr>
          <a:xfrm rot="10800000">
            <a:off x="-1" y="-22693"/>
            <a:ext cx="9143998" cy="4374129"/>
          </a:xfrm>
          <a:prstGeom prst="rect">
            <a:avLst/>
          </a:prstGeom>
          <a:gradFill>
            <a:gsLst>
              <a:gs pos="0">
                <a:srgbClr val="366092"/>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2"/>
          <p:cNvSpPr/>
          <p:nvPr/>
        </p:nvSpPr>
        <p:spPr>
          <a:xfrm rot="5400000">
            <a:off x="2384720" y="-2407841"/>
            <a:ext cx="4374557" cy="9144000"/>
          </a:xfrm>
          <a:prstGeom prst="rect">
            <a:avLst/>
          </a:prstGeom>
          <a:gradFill>
            <a:gsLst>
              <a:gs pos="0">
                <a:srgbClr val="4F81BD">
                  <a:alpha val="0"/>
                </a:srgbClr>
              </a:gs>
              <a:gs pos="40000">
                <a:srgbClr val="4F81BD">
                  <a:alpha val="0"/>
                </a:srgbClr>
              </a:gs>
              <a:gs pos="100000">
                <a:srgbClr val="366092">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2"/>
          <p:cNvSpPr/>
          <p:nvPr/>
        </p:nvSpPr>
        <p:spPr>
          <a:xfrm rot="5400000">
            <a:off x="2555756" y="-2236808"/>
            <a:ext cx="4374128" cy="8802359"/>
          </a:xfrm>
          <a:prstGeom prst="rect">
            <a:avLst/>
          </a:prstGeom>
          <a:gradFill>
            <a:gsLst>
              <a:gs pos="0">
                <a:srgbClr val="4F81BD">
                  <a:alpha val="0"/>
                </a:srgbClr>
              </a:gs>
              <a:gs pos="17000">
                <a:srgbClr val="4F81BD">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2"/>
          <p:cNvSpPr/>
          <p:nvPr/>
        </p:nvSpPr>
        <p:spPr>
          <a:xfrm>
            <a:off x="-3" y="-22690"/>
            <a:ext cx="6406863" cy="4374126"/>
          </a:xfrm>
          <a:prstGeom prst="rect">
            <a:avLst/>
          </a:prstGeom>
          <a:gradFill>
            <a:gsLst>
              <a:gs pos="0">
                <a:srgbClr val="244061">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2"/>
          <p:cNvSpPr/>
          <p:nvPr/>
        </p:nvSpPr>
        <p:spPr>
          <a:xfrm rot="-9091028">
            <a:off x="4459073" y="-1032053"/>
            <a:ext cx="3742610"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F81BD">
                  <a:alpha val="21960"/>
                </a:srgbClr>
              </a:gs>
              <a:gs pos="87000">
                <a:srgbClr val="93B3D7">
                  <a:alpha val="1960"/>
                </a:srgbClr>
              </a:gs>
              <a:gs pos="100000">
                <a:srgbClr val="93B3D7">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2"/>
          <p:cNvSpPr txBox="1"/>
          <p:nvPr>
            <p:ph type="ctrTitle"/>
          </p:nvPr>
        </p:nvSpPr>
        <p:spPr>
          <a:xfrm>
            <a:off x="986118" y="735106"/>
            <a:ext cx="7540322" cy="292847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4200"/>
              <a:buFont typeface="Calibri"/>
              <a:buNone/>
            </a:pPr>
            <a:r>
              <a:rPr lang="en-US" sz="4200">
                <a:solidFill>
                  <a:srgbClr val="FFFFFF"/>
                </a:solidFill>
              </a:rPr>
              <a:t>ADDC</a:t>
            </a:r>
            <a:br>
              <a:rPr lang="en-US" sz="4200">
                <a:solidFill>
                  <a:srgbClr val="FFFFFF"/>
                </a:solidFill>
              </a:rPr>
            </a:br>
            <a:r>
              <a:rPr lang="en-US" sz="4200">
                <a:solidFill>
                  <a:srgbClr val="FFFFFF"/>
                </a:solidFill>
              </a:rPr>
              <a:t>Memorial 2022</a:t>
            </a:r>
            <a:endParaRPr/>
          </a:p>
        </p:txBody>
      </p:sp>
      <p:sp>
        <p:nvSpPr>
          <p:cNvPr id="113" name="Google Shape;113;p2"/>
          <p:cNvSpPr txBox="1"/>
          <p:nvPr>
            <p:ph idx="1" type="subTitle"/>
          </p:nvPr>
        </p:nvSpPr>
        <p:spPr>
          <a:xfrm>
            <a:off x="1013011" y="4870824"/>
            <a:ext cx="7504463" cy="14582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600"/>
              <a:buNone/>
            </a:pPr>
            <a:r>
              <a:rPr lang="en-US"/>
              <a:t>Central Region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2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5" name="Google Shape;305;p20"/>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6" name="Google Shape;306;p20"/>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7" name="Google Shape;307;p20"/>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8" name="Google Shape;308;p20"/>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9" name="Google Shape;309;p20"/>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0" name="Google Shape;310;p20"/>
          <p:cNvSpPr txBox="1"/>
          <p:nvPr>
            <p:ph type="title"/>
          </p:nvPr>
        </p:nvSpPr>
        <p:spPr>
          <a:xfrm>
            <a:off x="4958848" y="5728937"/>
            <a:ext cx="3864308" cy="10311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Red River</a:t>
            </a:r>
            <a:endParaRPr/>
          </a:p>
        </p:txBody>
      </p:sp>
      <p:sp>
        <p:nvSpPr>
          <p:cNvPr id="311" name="Google Shape;311;p20"/>
          <p:cNvSpPr txBox="1"/>
          <p:nvPr/>
        </p:nvSpPr>
        <p:spPr>
          <a:xfrm>
            <a:off x="4293976" y="1078388"/>
            <a:ext cx="4529180" cy="304698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August 26, 1963 – January 9, 2021</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Club officer </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“Gusher” editor for 12 years</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Loved Jesus, Dallas Cowboys, LSU Football, and vacations with the Baker family</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12" name="Google Shape;312;p20"/>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Deb McCuller</a:t>
            </a:r>
            <a:endParaRPr/>
          </a:p>
        </p:txBody>
      </p:sp>
      <p:pic>
        <p:nvPicPr>
          <p:cNvPr id="313" name="Google Shape;313;p20"/>
          <p:cNvPicPr preferRelativeResize="0"/>
          <p:nvPr/>
        </p:nvPicPr>
        <p:blipFill rotWithShape="1">
          <a:blip r:embed="rId3">
            <a:alphaModFix/>
          </a:blip>
          <a:srcRect b="0" l="0" r="0" t="0"/>
          <a:stretch/>
        </p:blipFill>
        <p:spPr>
          <a:xfrm>
            <a:off x="349968" y="935391"/>
            <a:ext cx="3623164" cy="43719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p2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9" name="Google Shape;319;p21"/>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0" name="Google Shape;320;p21"/>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1" name="Google Shape;321;p21"/>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2" name="Google Shape;322;p21"/>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3" name="Google Shape;323;p21"/>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4" name="Google Shape;324;p21"/>
          <p:cNvSpPr txBox="1"/>
          <p:nvPr>
            <p:ph type="title"/>
          </p:nvPr>
        </p:nvSpPr>
        <p:spPr>
          <a:xfrm>
            <a:off x="4958848" y="5728937"/>
            <a:ext cx="3864308" cy="10311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Victoria</a:t>
            </a:r>
            <a:endParaRPr sz="2800">
              <a:solidFill>
                <a:schemeClr val="dk1"/>
              </a:solidFill>
            </a:endParaRPr>
          </a:p>
        </p:txBody>
      </p:sp>
      <p:sp>
        <p:nvSpPr>
          <p:cNvPr id="325" name="Google Shape;325;p21"/>
          <p:cNvSpPr txBox="1"/>
          <p:nvPr/>
        </p:nvSpPr>
        <p:spPr>
          <a:xfrm>
            <a:off x="4293976" y="1078388"/>
            <a:ext cx="4529180" cy="34163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March 4, 1923 – July 19, 2019</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Past Region IV Director</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Past Club President</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Attended Baldwin’s Business College in Yoakum, TX</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Stayed in touch through club newsletters even after moving out of the area</a:t>
            </a:r>
            <a:endParaRPr b="0" i="0" sz="2400" u="none" cap="none" strike="noStrike">
              <a:solidFill>
                <a:srgbClr val="000000"/>
              </a:solidFill>
              <a:latin typeface="Calibri"/>
              <a:ea typeface="Calibri"/>
              <a:cs typeface="Calibri"/>
              <a:sym typeface="Calibri"/>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26" name="Google Shape;326;p21"/>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Edna “Marie” Gummelt</a:t>
            </a:r>
            <a:endParaRPr b="1" i="0" sz="2800" u="none" cap="none" strike="noStrike">
              <a:solidFill>
                <a:srgbClr val="000000"/>
              </a:solidFill>
              <a:latin typeface="Calibri"/>
              <a:ea typeface="Calibri"/>
              <a:cs typeface="Calibri"/>
              <a:sym typeface="Calibri"/>
            </a:endParaRPr>
          </a:p>
        </p:txBody>
      </p:sp>
      <p:pic>
        <p:nvPicPr>
          <p:cNvPr descr="A picture containing person, outdoor&#10;&#10;Description automatically generated" id="327" name="Google Shape;327;p21"/>
          <p:cNvPicPr preferRelativeResize="0"/>
          <p:nvPr/>
        </p:nvPicPr>
        <p:blipFill rotWithShape="1">
          <a:blip r:embed="rId3">
            <a:alphaModFix/>
          </a:blip>
          <a:srcRect b="0" l="0" r="0" t="0"/>
          <a:stretch/>
        </p:blipFill>
        <p:spPr>
          <a:xfrm>
            <a:off x="320843" y="1023650"/>
            <a:ext cx="3629013" cy="41733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2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3" name="Google Shape;333;p22"/>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4" name="Google Shape;334;p22"/>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5" name="Google Shape;335;p22"/>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6" name="Google Shape;336;p22"/>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7" name="Google Shape;337;p22"/>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8" name="Google Shape;338;p22"/>
          <p:cNvSpPr txBox="1"/>
          <p:nvPr>
            <p:ph type="title"/>
          </p:nvPr>
        </p:nvSpPr>
        <p:spPr>
          <a:xfrm>
            <a:off x="4958848" y="5728937"/>
            <a:ext cx="3864308" cy="10311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Westbank</a:t>
            </a:r>
            <a:endParaRPr sz="2800">
              <a:solidFill>
                <a:schemeClr val="dk1"/>
              </a:solidFill>
            </a:endParaRPr>
          </a:p>
        </p:txBody>
      </p:sp>
      <p:sp>
        <p:nvSpPr>
          <p:cNvPr id="339" name="Google Shape;339;p22"/>
          <p:cNvSpPr txBox="1"/>
          <p:nvPr/>
        </p:nvSpPr>
        <p:spPr>
          <a:xfrm>
            <a:off x="4293976" y="1078388"/>
            <a:ext cx="4529180" cy="415498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January 27, 1951 – December 2, 2019</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Warexco – family business with husband Warren</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Valued member of Westbank Optimists Club as well as the Desk and Derrick Club of the Westbank</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Adventures with her family and friends filled her free time</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40" name="Google Shape;340;p22"/>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Robbye St. Pierre</a:t>
            </a:r>
            <a:endParaRPr/>
          </a:p>
        </p:txBody>
      </p:sp>
      <p:pic>
        <p:nvPicPr>
          <p:cNvPr descr="A picture containing person&#10;&#10;Description automatically generated" id="341" name="Google Shape;341;p22"/>
          <p:cNvPicPr preferRelativeResize="0"/>
          <p:nvPr/>
        </p:nvPicPr>
        <p:blipFill rotWithShape="1">
          <a:blip r:embed="rId3">
            <a:alphaModFix/>
          </a:blip>
          <a:srcRect b="0" l="0" r="0" t="0"/>
          <a:stretch/>
        </p:blipFill>
        <p:spPr>
          <a:xfrm>
            <a:off x="623536" y="1251501"/>
            <a:ext cx="3258923" cy="43452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2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7" name="Google Shape;347;p23"/>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8" name="Google Shape;348;p23"/>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9" name="Google Shape;349;p23"/>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0" name="Google Shape;350;p23"/>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 name="Google Shape;351;p23"/>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2" name="Google Shape;352;p23"/>
          <p:cNvSpPr txBox="1"/>
          <p:nvPr>
            <p:ph type="title"/>
          </p:nvPr>
        </p:nvSpPr>
        <p:spPr>
          <a:xfrm>
            <a:off x="4958848" y="5728937"/>
            <a:ext cx="3864308" cy="10311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600"/>
              <a:buFont typeface="Calibri"/>
              <a:buNone/>
            </a:pPr>
            <a:r>
              <a:rPr lang="en-US">
                <a:solidFill>
                  <a:schemeClr val="dk1"/>
                </a:solidFill>
              </a:rPr>
              <a:t>Westbank</a:t>
            </a:r>
            <a:endParaRPr sz="2800">
              <a:solidFill>
                <a:schemeClr val="dk1"/>
              </a:solidFill>
            </a:endParaRPr>
          </a:p>
        </p:txBody>
      </p:sp>
      <p:sp>
        <p:nvSpPr>
          <p:cNvPr id="353" name="Google Shape;353;p23"/>
          <p:cNvSpPr txBox="1"/>
          <p:nvPr/>
        </p:nvSpPr>
        <p:spPr>
          <a:xfrm>
            <a:off x="4293976" y="1078388"/>
            <a:ext cx="4529180" cy="378565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December 13, 1932 – November 1, 2021</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Desk and Derrick Member for 45 years</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30-year career as an executive secretary with Exxon Mobil</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Ballroom dancing was her favorite pastime</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354" name="Google Shape;354;p23"/>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Hilda Wood</a:t>
            </a:r>
            <a:endParaRPr/>
          </a:p>
        </p:txBody>
      </p:sp>
      <p:pic>
        <p:nvPicPr>
          <p:cNvPr descr="A picture containing text, person, posing, standing&#10;&#10;Description automatically generated" id="355" name="Google Shape;355;p23"/>
          <p:cNvPicPr preferRelativeResize="0"/>
          <p:nvPr/>
        </p:nvPicPr>
        <p:blipFill rotWithShape="1">
          <a:blip r:embed="rId3">
            <a:alphaModFix/>
          </a:blip>
          <a:srcRect b="0" l="0" r="39975" t="3240"/>
          <a:stretch/>
        </p:blipFill>
        <p:spPr>
          <a:xfrm>
            <a:off x="320843" y="846357"/>
            <a:ext cx="3601174" cy="43560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2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24"/>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4"/>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4"/>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4"/>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4"/>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24"/>
          <p:cNvSpPr txBox="1"/>
          <p:nvPr>
            <p:ph idx="1" type="body"/>
          </p:nvPr>
        </p:nvSpPr>
        <p:spPr>
          <a:xfrm>
            <a:off x="3607694" y="649480"/>
            <a:ext cx="4916510" cy="55460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404F57"/>
              </a:buClr>
              <a:buSzPts val="1200"/>
              <a:buNone/>
            </a:pPr>
            <a:r>
              <a:rPr b="0" i="0" lang="en-US" sz="1200">
                <a:solidFill>
                  <a:srgbClr val="404F57"/>
                </a:solidFill>
                <a:latin typeface="PT Serif"/>
                <a:ea typeface="PT Serif"/>
                <a:cs typeface="PT Serif"/>
                <a:sym typeface="PT Serif"/>
              </a:rPr>
              <a:t>Beverly "Bev" George, age 97, passed away peacefully in her home on the evening of July 25, 2022. </a:t>
            </a:r>
            <a:endParaRPr sz="1700"/>
          </a:p>
        </p:txBody>
      </p:sp>
      <p:pic>
        <p:nvPicPr>
          <p:cNvPr descr="May be an image of 1 person, sitting and indoor" id="368" name="Google Shape;368;p24"/>
          <p:cNvPicPr preferRelativeResize="0"/>
          <p:nvPr/>
        </p:nvPicPr>
        <p:blipFill rotWithShape="1">
          <a:blip r:embed="rId3">
            <a:alphaModFix/>
          </a:blip>
          <a:srcRect b="0" l="0" r="0" t="0"/>
          <a:stretch/>
        </p:blipFill>
        <p:spPr>
          <a:xfrm>
            <a:off x="315376" y="1749245"/>
            <a:ext cx="2397609" cy="3071937"/>
          </a:xfrm>
          <a:prstGeom prst="rect">
            <a:avLst/>
          </a:prstGeom>
          <a:noFill/>
          <a:ln>
            <a:noFill/>
          </a:ln>
        </p:spPr>
      </p:pic>
      <p:sp>
        <p:nvSpPr>
          <p:cNvPr id="369" name="Google Shape;369;p24"/>
          <p:cNvSpPr txBox="1"/>
          <p:nvPr/>
        </p:nvSpPr>
        <p:spPr>
          <a:xfrm>
            <a:off x="3503065" y="833015"/>
            <a:ext cx="519197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lgerian"/>
                <a:ea typeface="Algerian"/>
                <a:cs typeface="Algerian"/>
                <a:sym typeface="Algerian"/>
              </a:rPr>
              <a:t>DESK AND DERRICK CLUB OF New Orleans</a:t>
            </a:r>
            <a:endParaRPr sz="1800">
              <a:solidFill>
                <a:schemeClr val="dk1"/>
              </a:solidFill>
              <a:latin typeface="Algerian"/>
              <a:ea typeface="Algerian"/>
              <a:cs typeface="Algerian"/>
              <a:sym typeface="Algeri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2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25"/>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25"/>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25"/>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25"/>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25"/>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25"/>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25"/>
          <p:cNvSpPr txBox="1"/>
          <p:nvPr>
            <p:ph idx="1" type="body"/>
          </p:nvPr>
        </p:nvSpPr>
        <p:spPr>
          <a:xfrm>
            <a:off x="3607694" y="649480"/>
            <a:ext cx="4916510" cy="55460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444444"/>
              </a:buClr>
              <a:buSzPts val="1200"/>
              <a:buNone/>
            </a:pPr>
            <a:r>
              <a:rPr b="0" i="0" lang="en-US" sz="1200">
                <a:solidFill>
                  <a:srgbClr val="444444"/>
                </a:solidFill>
                <a:latin typeface="Source Sans Pro"/>
                <a:ea typeface="Source Sans Pro"/>
                <a:cs typeface="Source Sans Pro"/>
                <a:sym typeface="Source Sans Pro"/>
              </a:rPr>
              <a:t>Linda Lou Krech</a:t>
            </a:r>
            <a:br>
              <a:rPr lang="en-US" sz="1200"/>
            </a:br>
            <a:r>
              <a:rPr b="0" i="0" lang="en-US" sz="1200">
                <a:solidFill>
                  <a:srgbClr val="444444"/>
                </a:solidFill>
                <a:latin typeface="Source Sans Pro"/>
                <a:ea typeface="Source Sans Pro"/>
                <a:cs typeface="Source Sans Pro"/>
                <a:sym typeface="Source Sans Pro"/>
              </a:rPr>
              <a:t>Passed away July 23, 2022 at the age of 74.</a:t>
            </a:r>
            <a:endParaRPr sz="1700"/>
          </a:p>
        </p:txBody>
      </p:sp>
      <p:pic>
        <p:nvPicPr>
          <p:cNvPr id="382" name="Google Shape;382;p25"/>
          <p:cNvPicPr preferRelativeResize="0"/>
          <p:nvPr/>
        </p:nvPicPr>
        <p:blipFill rotWithShape="1">
          <a:blip r:embed="rId3">
            <a:alphaModFix/>
          </a:blip>
          <a:srcRect b="0" l="0" r="0" t="0"/>
          <a:stretch/>
        </p:blipFill>
        <p:spPr>
          <a:xfrm>
            <a:off x="216793" y="1386005"/>
            <a:ext cx="3143250" cy="3676650"/>
          </a:xfrm>
          <a:prstGeom prst="rect">
            <a:avLst/>
          </a:prstGeom>
          <a:noFill/>
          <a:ln>
            <a:noFill/>
          </a:ln>
        </p:spPr>
      </p:pic>
      <p:sp>
        <p:nvSpPr>
          <p:cNvPr id="383" name="Google Shape;383;p25"/>
          <p:cNvSpPr txBox="1"/>
          <p:nvPr/>
        </p:nvSpPr>
        <p:spPr>
          <a:xfrm>
            <a:off x="3961180" y="662473"/>
            <a:ext cx="468837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lgerian"/>
                <a:ea typeface="Algerian"/>
                <a:cs typeface="Algerian"/>
                <a:sym typeface="Algerian"/>
              </a:rPr>
              <a:t>DESK AND DERRICK CLUB OF TRI-STATE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2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26"/>
          <p:cNvSpPr/>
          <p:nvPr/>
        </p:nvSpPr>
        <p:spPr>
          <a:xfrm rot="10800000">
            <a:off x="-1" y="-22693"/>
            <a:ext cx="9143998" cy="4374129"/>
          </a:xfrm>
          <a:prstGeom prst="rect">
            <a:avLst/>
          </a:prstGeom>
          <a:gradFill>
            <a:gsLst>
              <a:gs pos="0">
                <a:srgbClr val="366092"/>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26"/>
          <p:cNvSpPr/>
          <p:nvPr/>
        </p:nvSpPr>
        <p:spPr>
          <a:xfrm rot="5400000">
            <a:off x="2384720" y="-2407841"/>
            <a:ext cx="4374557" cy="9144000"/>
          </a:xfrm>
          <a:prstGeom prst="rect">
            <a:avLst/>
          </a:prstGeom>
          <a:gradFill>
            <a:gsLst>
              <a:gs pos="0">
                <a:srgbClr val="4F81BD">
                  <a:alpha val="0"/>
                </a:srgbClr>
              </a:gs>
              <a:gs pos="40000">
                <a:srgbClr val="4F81BD">
                  <a:alpha val="0"/>
                </a:srgbClr>
              </a:gs>
              <a:gs pos="100000">
                <a:srgbClr val="366092">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26"/>
          <p:cNvSpPr/>
          <p:nvPr/>
        </p:nvSpPr>
        <p:spPr>
          <a:xfrm rot="5400000">
            <a:off x="2555756" y="-2236808"/>
            <a:ext cx="4374128" cy="8802359"/>
          </a:xfrm>
          <a:prstGeom prst="rect">
            <a:avLst/>
          </a:prstGeom>
          <a:gradFill>
            <a:gsLst>
              <a:gs pos="0">
                <a:srgbClr val="4F81BD">
                  <a:alpha val="0"/>
                </a:srgbClr>
              </a:gs>
              <a:gs pos="17000">
                <a:srgbClr val="4F81BD">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26"/>
          <p:cNvSpPr/>
          <p:nvPr/>
        </p:nvSpPr>
        <p:spPr>
          <a:xfrm>
            <a:off x="-3" y="-22690"/>
            <a:ext cx="6406863" cy="4374126"/>
          </a:xfrm>
          <a:prstGeom prst="rect">
            <a:avLst/>
          </a:prstGeom>
          <a:gradFill>
            <a:gsLst>
              <a:gs pos="0">
                <a:srgbClr val="244061">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6"/>
          <p:cNvSpPr/>
          <p:nvPr/>
        </p:nvSpPr>
        <p:spPr>
          <a:xfrm rot="-9091028">
            <a:off x="4459073" y="-1032053"/>
            <a:ext cx="3742610"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F81BD">
                  <a:alpha val="21960"/>
                </a:srgbClr>
              </a:gs>
              <a:gs pos="87000">
                <a:srgbClr val="93B3D7">
                  <a:alpha val="1960"/>
                </a:srgbClr>
              </a:gs>
              <a:gs pos="100000">
                <a:srgbClr val="93B3D7">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26"/>
          <p:cNvSpPr txBox="1"/>
          <p:nvPr>
            <p:ph type="ctrTitle"/>
          </p:nvPr>
        </p:nvSpPr>
        <p:spPr>
          <a:xfrm>
            <a:off x="986118" y="735106"/>
            <a:ext cx="7540322" cy="292847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4200"/>
              <a:buFont typeface="Calibri"/>
              <a:buNone/>
            </a:pPr>
            <a:r>
              <a:rPr lang="en-US" sz="4200">
                <a:solidFill>
                  <a:srgbClr val="FFFFFF"/>
                </a:solidFill>
              </a:rPr>
              <a:t>ADDC</a:t>
            </a:r>
            <a:br>
              <a:rPr lang="en-US" sz="4200">
                <a:solidFill>
                  <a:srgbClr val="FFFFFF"/>
                </a:solidFill>
              </a:rPr>
            </a:br>
            <a:r>
              <a:rPr lang="en-US" sz="4200">
                <a:solidFill>
                  <a:srgbClr val="FFFFFF"/>
                </a:solidFill>
              </a:rPr>
              <a:t>Memorial 2022</a:t>
            </a:r>
            <a:endParaRPr/>
          </a:p>
        </p:txBody>
      </p:sp>
      <p:sp>
        <p:nvSpPr>
          <p:cNvPr id="395" name="Google Shape;395;p26"/>
          <p:cNvSpPr txBox="1"/>
          <p:nvPr>
            <p:ph idx="1" type="subTitle"/>
          </p:nvPr>
        </p:nvSpPr>
        <p:spPr>
          <a:xfrm>
            <a:off x="1013011" y="4870824"/>
            <a:ext cx="7504463" cy="14582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600"/>
              <a:buNone/>
            </a:pPr>
            <a:r>
              <a:rPr lang="en-US"/>
              <a:t>West Region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7"/>
          <p:cNvSpPr txBox="1"/>
          <p:nvPr>
            <p:ph type="title"/>
          </p:nvPr>
        </p:nvSpPr>
        <p:spPr>
          <a:xfrm>
            <a:off x="754375" y="527605"/>
            <a:ext cx="8246070" cy="610820"/>
          </a:xfrm>
          <a:prstGeom prst="rect">
            <a:avLst/>
          </a:prstGeom>
          <a:noFill/>
          <a:ln>
            <a:noFill/>
          </a:ln>
        </p:spPr>
        <p:txBody>
          <a:bodyPr anchorCtr="0" anchor="ctr" bIns="45700" lIns="91425" spcFirstLastPara="1" rIns="91425" wrap="square" tIns="45700">
            <a:normAutofit fontScale="90000"/>
          </a:bodyPr>
          <a:lstStyle/>
          <a:p>
            <a:pPr indent="0" lvl="0" marL="0" rtl="0" algn="r">
              <a:spcBef>
                <a:spcPts val="0"/>
              </a:spcBef>
              <a:spcAft>
                <a:spcPts val="0"/>
              </a:spcAft>
              <a:buClr>
                <a:srgbClr val="494429"/>
              </a:buClr>
              <a:buSzPct val="100000"/>
              <a:buFont typeface="Algerian"/>
              <a:buNone/>
            </a:pPr>
            <a:r>
              <a:rPr lang="en-US">
                <a:latin typeface="Algerian"/>
                <a:ea typeface="Algerian"/>
                <a:cs typeface="Algerian"/>
                <a:sym typeface="Algerian"/>
              </a:rPr>
              <a:t>FARMINGTON DESK AND DERRICK CLUB</a:t>
            </a:r>
            <a:endParaRPr/>
          </a:p>
        </p:txBody>
      </p:sp>
      <p:sp>
        <p:nvSpPr>
          <p:cNvPr id="401" name="Google Shape;401;p27"/>
          <p:cNvSpPr txBox="1"/>
          <p:nvPr/>
        </p:nvSpPr>
        <p:spPr>
          <a:xfrm>
            <a:off x="4803085" y="2440527"/>
            <a:ext cx="3712265" cy="2169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RAMONA STAGNER</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rgbClr val="000000"/>
                </a:solidFill>
                <a:latin typeface="Calibri"/>
                <a:ea typeface="Calibri"/>
                <a:cs typeface="Calibri"/>
                <a:sym typeface="Calibri"/>
              </a:rPr>
              <a:t>March 1956 - June 2021 </a:t>
            </a:r>
            <a:endParaRPr/>
          </a:p>
          <a:p>
            <a:pPr indent="0" lvl="0" marL="0" marR="0" rtl="0" algn="ctr">
              <a:spcBef>
                <a:spcPts val="0"/>
              </a:spcBef>
              <a:spcAft>
                <a:spcPts val="0"/>
              </a:spcAft>
              <a:buNone/>
            </a:pPr>
            <a:r>
              <a:t/>
            </a:r>
            <a:endParaRPr sz="2100">
              <a:solidFill>
                <a:srgbClr val="000000"/>
              </a:solidFill>
              <a:latin typeface="Calibri"/>
              <a:ea typeface="Calibri"/>
              <a:cs typeface="Calibri"/>
              <a:sym typeface="Calibri"/>
            </a:endParaRPr>
          </a:p>
          <a:p>
            <a:pPr indent="0" lvl="0" marL="0" marR="0" rtl="0" algn="ctr">
              <a:spcBef>
                <a:spcPts val="0"/>
              </a:spcBef>
              <a:spcAft>
                <a:spcPts val="0"/>
              </a:spcAft>
              <a:buNone/>
            </a:pPr>
            <a:r>
              <a:rPr lang="en-US" sz="2100">
                <a:solidFill>
                  <a:srgbClr val="000000"/>
                </a:solidFill>
                <a:latin typeface="Calibri"/>
                <a:ea typeface="Calibri"/>
                <a:cs typeface="Calibri"/>
                <a:sym typeface="Calibri"/>
              </a:rPr>
              <a:t>7 YEAR MEMBER </a:t>
            </a:r>
            <a:endParaRPr/>
          </a:p>
          <a:p>
            <a:pPr indent="0" lvl="0" marL="0" marR="0" rtl="0" algn="ctr">
              <a:spcBef>
                <a:spcPts val="0"/>
              </a:spcBef>
              <a:spcAft>
                <a:spcPts val="0"/>
              </a:spcAft>
              <a:buNone/>
            </a:pPr>
            <a:r>
              <a:rPr lang="en-US" sz="2100">
                <a:solidFill>
                  <a:srgbClr val="000000"/>
                </a:solidFill>
                <a:latin typeface="Calibri"/>
                <a:ea typeface="Calibri"/>
                <a:cs typeface="Calibri"/>
                <a:sym typeface="Calibri"/>
              </a:rPr>
              <a:t>VERY ACTIVE UNTIL </a:t>
            </a:r>
            <a:endParaRPr/>
          </a:p>
          <a:p>
            <a:pPr indent="0" lvl="0" marL="0" marR="0" rtl="0" algn="ctr">
              <a:spcBef>
                <a:spcPts val="0"/>
              </a:spcBef>
              <a:spcAft>
                <a:spcPts val="0"/>
              </a:spcAft>
              <a:buNone/>
            </a:pPr>
            <a:r>
              <a:rPr lang="en-US" sz="2100">
                <a:solidFill>
                  <a:srgbClr val="000000"/>
                </a:solidFill>
                <a:latin typeface="Calibri"/>
                <a:ea typeface="Calibri"/>
                <a:cs typeface="Calibri"/>
                <a:sym typeface="Calibri"/>
              </a:rPr>
              <a:t>RELOCATION TO BAKERSFIELD</a:t>
            </a:r>
            <a:endParaRPr/>
          </a:p>
        </p:txBody>
      </p:sp>
      <p:pic>
        <p:nvPicPr>
          <p:cNvPr descr="A picture containing outdoor, road, person&#10;&#10;Description automatically generated" id="402" name="Google Shape;402;p27"/>
          <p:cNvPicPr preferRelativeResize="0"/>
          <p:nvPr/>
        </p:nvPicPr>
        <p:blipFill rotWithShape="1">
          <a:blip r:embed="rId3">
            <a:alphaModFix/>
          </a:blip>
          <a:srcRect b="0" l="27354" r="22373" t="18516"/>
          <a:stretch/>
        </p:blipFill>
        <p:spPr>
          <a:xfrm>
            <a:off x="216176" y="2371325"/>
            <a:ext cx="1535596" cy="2981605"/>
          </a:xfrm>
          <a:prstGeom prst="rect">
            <a:avLst/>
          </a:prstGeom>
          <a:noFill/>
          <a:ln>
            <a:noFill/>
          </a:ln>
        </p:spPr>
      </p:pic>
      <p:pic>
        <p:nvPicPr>
          <p:cNvPr descr="A group of people holding signs&#10;&#10;Description automatically generated" id="403" name="Google Shape;403;p27"/>
          <p:cNvPicPr preferRelativeResize="0"/>
          <p:nvPr/>
        </p:nvPicPr>
        <p:blipFill rotWithShape="1">
          <a:blip r:embed="rId4">
            <a:alphaModFix/>
          </a:blip>
          <a:srcRect b="0" l="0" r="0" t="0"/>
          <a:stretch/>
        </p:blipFill>
        <p:spPr>
          <a:xfrm>
            <a:off x="1813008" y="3862127"/>
            <a:ext cx="2990077" cy="18647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 name="Shape 407"/>
        <p:cNvGrpSpPr/>
        <p:nvPr/>
      </p:nvGrpSpPr>
      <p:grpSpPr>
        <a:xfrm>
          <a:off x="0" y="0"/>
          <a:ext cx="0" cy="0"/>
          <a:chOff x="0" y="0"/>
          <a:chExt cx="0" cy="0"/>
        </a:xfrm>
      </p:grpSpPr>
      <p:sp>
        <p:nvSpPr>
          <p:cNvPr id="408" name="Google Shape;408;p2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2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28"/>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28"/>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28"/>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28"/>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28"/>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28"/>
          <p:cNvSpPr txBox="1"/>
          <p:nvPr>
            <p:ph idx="1" type="body"/>
          </p:nvPr>
        </p:nvSpPr>
        <p:spPr>
          <a:xfrm>
            <a:off x="3607694" y="649480"/>
            <a:ext cx="4916510" cy="55460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80808"/>
              </a:buClr>
              <a:buSzPts val="1200"/>
              <a:buNone/>
            </a:pPr>
            <a:r>
              <a:rPr b="0" i="0" lang="en-US" sz="1200">
                <a:solidFill>
                  <a:srgbClr val="080808"/>
                </a:solidFill>
                <a:latin typeface="Arial Black"/>
                <a:ea typeface="Arial Black"/>
                <a:cs typeface="Arial Black"/>
                <a:sym typeface="Arial Black"/>
              </a:rPr>
              <a:t>Donna Carol Germany Cofer, 84, of Pampa, passed away peacefully on Friday, August 19, 2022 at her home.</a:t>
            </a:r>
            <a:endParaRPr sz="1700"/>
          </a:p>
        </p:txBody>
      </p:sp>
      <p:pic>
        <p:nvPicPr>
          <p:cNvPr id="416" name="Google Shape;416;p28"/>
          <p:cNvPicPr preferRelativeResize="0"/>
          <p:nvPr/>
        </p:nvPicPr>
        <p:blipFill rotWithShape="1">
          <a:blip r:embed="rId3">
            <a:alphaModFix/>
          </a:blip>
          <a:srcRect b="0" l="0" r="0" t="0"/>
          <a:stretch/>
        </p:blipFill>
        <p:spPr>
          <a:xfrm>
            <a:off x="156868" y="1673998"/>
            <a:ext cx="2714625" cy="2571750"/>
          </a:xfrm>
          <a:prstGeom prst="rect">
            <a:avLst/>
          </a:prstGeom>
          <a:noFill/>
          <a:ln>
            <a:noFill/>
          </a:ln>
        </p:spPr>
      </p:pic>
      <p:sp>
        <p:nvSpPr>
          <p:cNvPr id="417" name="Google Shape;417;p28"/>
          <p:cNvSpPr txBox="1"/>
          <p:nvPr/>
        </p:nvSpPr>
        <p:spPr>
          <a:xfrm>
            <a:off x="3649702" y="833015"/>
            <a:ext cx="468837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lgerian"/>
                <a:ea typeface="Algerian"/>
                <a:cs typeface="Algerian"/>
                <a:sym typeface="Algerian"/>
              </a:rPr>
              <a:t>DESK AND DERRICK CLUB OF Pampa</a:t>
            </a:r>
            <a:endParaRPr sz="1800">
              <a:solidFill>
                <a:schemeClr val="dk1"/>
              </a:solidFill>
              <a:latin typeface="Algerian"/>
              <a:ea typeface="Algerian"/>
              <a:cs typeface="Algerian"/>
              <a:sym typeface="Algeri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9"/>
          <p:cNvSpPr txBox="1"/>
          <p:nvPr>
            <p:ph type="title"/>
          </p:nvPr>
        </p:nvSpPr>
        <p:spPr>
          <a:xfrm>
            <a:off x="754375" y="527605"/>
            <a:ext cx="8246070" cy="61082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494429"/>
              </a:buClr>
              <a:buSzPts val="3000"/>
              <a:buFont typeface="Algerian"/>
              <a:buNone/>
            </a:pPr>
            <a:r>
              <a:rPr lang="en-US" sz="3000">
                <a:latin typeface="Algerian"/>
                <a:ea typeface="Algerian"/>
                <a:cs typeface="Algerian"/>
                <a:sym typeface="Algerian"/>
              </a:rPr>
              <a:t>DESK AND DERRICK CLUB OF MIDLAND</a:t>
            </a:r>
            <a:endParaRPr/>
          </a:p>
        </p:txBody>
      </p:sp>
      <p:pic>
        <p:nvPicPr>
          <p:cNvPr id="423" name="Google Shape;423;p29"/>
          <p:cNvPicPr preferRelativeResize="0"/>
          <p:nvPr>
            <p:ph idx="1" type="body"/>
          </p:nvPr>
        </p:nvPicPr>
        <p:blipFill rotWithShape="1">
          <a:blip r:embed="rId3">
            <a:alphaModFix/>
          </a:blip>
          <a:srcRect b="0" l="0" r="0" t="4562"/>
          <a:stretch/>
        </p:blipFill>
        <p:spPr>
          <a:xfrm>
            <a:off x="128621" y="2050225"/>
            <a:ext cx="1944624" cy="2336244"/>
          </a:xfrm>
          <a:prstGeom prst="rect">
            <a:avLst/>
          </a:prstGeom>
          <a:noFill/>
          <a:ln>
            <a:noFill/>
          </a:ln>
        </p:spPr>
      </p:pic>
      <p:sp>
        <p:nvSpPr>
          <p:cNvPr id="424" name="Google Shape;424;p29"/>
          <p:cNvSpPr txBox="1"/>
          <p:nvPr/>
        </p:nvSpPr>
        <p:spPr>
          <a:xfrm>
            <a:off x="5056533" y="2216682"/>
            <a:ext cx="3458818"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LINDA DONHAM</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1953 to DECEMBER 2020</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30 YEAR MEMBER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VERY ACTIVE MEMBER</a:t>
            </a:r>
            <a:endParaRPr/>
          </a:p>
        </p:txBody>
      </p:sp>
      <p:pic>
        <p:nvPicPr>
          <p:cNvPr descr="A person wearing glasses&#10;&#10;Description automatically generated with medium confidence" id="425" name="Google Shape;425;p29"/>
          <p:cNvPicPr preferRelativeResize="0"/>
          <p:nvPr/>
        </p:nvPicPr>
        <p:blipFill rotWithShape="1">
          <a:blip r:embed="rId4">
            <a:alphaModFix/>
          </a:blip>
          <a:srcRect b="0" l="0" r="0" t="0"/>
          <a:stretch/>
        </p:blipFill>
        <p:spPr>
          <a:xfrm>
            <a:off x="1923425" y="2707420"/>
            <a:ext cx="2239617" cy="2771526"/>
          </a:xfrm>
          <a:prstGeom prst="rect">
            <a:avLst/>
          </a:prstGeom>
          <a:noFill/>
          <a:ln>
            <a:noFill/>
          </a:ln>
        </p:spPr>
      </p:pic>
      <p:pic>
        <p:nvPicPr>
          <p:cNvPr id="426" name="Google Shape;426;p29"/>
          <p:cNvPicPr preferRelativeResize="0"/>
          <p:nvPr/>
        </p:nvPicPr>
        <p:blipFill rotWithShape="1">
          <a:blip r:embed="rId5">
            <a:alphaModFix/>
          </a:blip>
          <a:srcRect b="0" l="22249" r="22251" t="15761"/>
          <a:stretch/>
        </p:blipFill>
        <p:spPr>
          <a:xfrm>
            <a:off x="4047337" y="4527533"/>
            <a:ext cx="2132690" cy="1199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754375" y="527605"/>
            <a:ext cx="8246070" cy="61082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494429"/>
              </a:buClr>
              <a:buSzPts val="3000"/>
              <a:buFont typeface="Algerian"/>
              <a:buNone/>
            </a:pPr>
            <a:r>
              <a:rPr lang="en-US" sz="3000">
                <a:latin typeface="Algerian"/>
                <a:ea typeface="Algerian"/>
                <a:cs typeface="Algerian"/>
                <a:sym typeface="Algerian"/>
              </a:rPr>
              <a:t>DESK AND DERRICK CLUB OF DALLAS</a:t>
            </a:r>
            <a:endParaRPr/>
          </a:p>
        </p:txBody>
      </p:sp>
      <p:pic>
        <p:nvPicPr>
          <p:cNvPr id="119" name="Google Shape;119;p3"/>
          <p:cNvPicPr preferRelativeResize="0"/>
          <p:nvPr/>
        </p:nvPicPr>
        <p:blipFill rotWithShape="1">
          <a:blip r:embed="rId4">
            <a:alphaModFix/>
          </a:blip>
          <a:srcRect b="10982" l="42768" r="42345" t="44770"/>
          <a:stretch/>
        </p:blipFill>
        <p:spPr>
          <a:xfrm>
            <a:off x="1317696" y="1981341"/>
            <a:ext cx="1631272" cy="2902997"/>
          </a:xfrm>
          <a:prstGeom prst="rect">
            <a:avLst/>
          </a:prstGeom>
          <a:noFill/>
          <a:ln cap="flat" cmpd="sng" w="9525">
            <a:solidFill>
              <a:schemeClr val="dk1"/>
            </a:solidFill>
            <a:prstDash val="solid"/>
            <a:round/>
            <a:headEnd len="sm" w="sm" type="none"/>
            <a:tailEnd len="sm" w="sm" type="none"/>
          </a:ln>
        </p:spPr>
      </p:pic>
      <p:sp>
        <p:nvSpPr>
          <p:cNvPr id="120" name="Google Shape;120;p3"/>
          <p:cNvSpPr txBox="1"/>
          <p:nvPr/>
        </p:nvSpPr>
        <p:spPr>
          <a:xfrm>
            <a:off x="3883981" y="2125267"/>
            <a:ext cx="5084687" cy="39241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DOROTHY EVELYN </a:t>
            </a:r>
            <a:endParaRPr/>
          </a:p>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ROBERTS LYLE</a:t>
            </a:r>
            <a:endParaRPr b="0" i="0" sz="135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AUGUST 1933 to APRIL 2019</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FORMER MEMBER OF</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DALLAS CLUB </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1997 DALLAS CLUB PRESIDENT</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FORMER MEMBER OF REGION IV</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p:txBody>
      </p:sp>
      <p:graphicFrame>
        <p:nvGraphicFramePr>
          <p:cNvPr id="121" name="Google Shape;121;p3"/>
          <p:cNvGraphicFramePr/>
          <p:nvPr/>
        </p:nvGraphicFramePr>
        <p:xfrm>
          <a:off x="2487695" y="3530410"/>
          <a:ext cx="1798745" cy="1901060"/>
        </p:xfrm>
        <a:graphic>
          <a:graphicData uri="http://schemas.openxmlformats.org/presentationml/2006/ole">
            <mc:AlternateContent>
              <mc:Choice Requires="v">
                <p:oleObj r:id="rId5" imgH="1901060" imgW="1798745" progId="Word.Document.8" spid="_x0000_s1">
                  <p:embed/>
                </p:oleObj>
              </mc:Choice>
              <mc:Fallback>
                <p:oleObj r:id="rId6" imgH="1901060" imgW="1798745" progId="Word.Document.8">
                  <p:embed/>
                  <p:pic>
                    <p:nvPicPr>
                      <p:cNvPr id="121" name="Google Shape;121;p3"/>
                      <p:cNvPicPr preferRelativeResize="0"/>
                      <p:nvPr/>
                    </p:nvPicPr>
                    <p:blipFill rotWithShape="1">
                      <a:blip r:embed="rId7">
                        <a:alphaModFix/>
                      </a:blip>
                      <a:srcRect b="0" l="0" r="0" t="0"/>
                      <a:stretch/>
                    </p:blipFill>
                    <p:spPr>
                      <a:xfrm>
                        <a:off x="2487695" y="3530410"/>
                        <a:ext cx="1798745" cy="1901060"/>
                      </a:xfrm>
                      <a:prstGeom prst="rect">
                        <a:avLst/>
                      </a:prstGeom>
                      <a:noFill/>
                      <a:ln>
                        <a:noFill/>
                      </a:ln>
                    </p:spPr>
                  </p:pic>
                </p:oleObj>
              </mc:Fallback>
            </mc:AlternateContent>
          </a:graphicData>
        </a:graphic>
      </p:graphicFrame>
      <p:pic>
        <p:nvPicPr>
          <p:cNvPr descr="Dorothy-LYLE-Obituary" id="122" name="Google Shape;122;p3"/>
          <p:cNvPicPr preferRelativeResize="0"/>
          <p:nvPr/>
        </p:nvPicPr>
        <p:blipFill rotWithShape="1">
          <a:blip r:embed="rId8">
            <a:alphaModFix/>
          </a:blip>
          <a:srcRect b="0" l="0" r="0" t="0"/>
          <a:stretch/>
        </p:blipFill>
        <p:spPr>
          <a:xfrm>
            <a:off x="248351" y="3501684"/>
            <a:ext cx="1449645" cy="20062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0"/>
          <p:cNvSpPr txBox="1"/>
          <p:nvPr>
            <p:ph type="title"/>
          </p:nvPr>
        </p:nvSpPr>
        <p:spPr>
          <a:xfrm>
            <a:off x="628650" y="1131094"/>
            <a:ext cx="7886700" cy="99417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100000"/>
              <a:buFont typeface="Algerian"/>
              <a:buNone/>
            </a:pPr>
            <a:r>
              <a:rPr lang="en-US" sz="3000">
                <a:latin typeface="Algerian"/>
                <a:ea typeface="Algerian"/>
                <a:cs typeface="Algerian"/>
                <a:sym typeface="Algerian"/>
              </a:rPr>
              <a:t>DESK AND DERRICK CLUB OF </a:t>
            </a:r>
            <a:br>
              <a:rPr lang="en-US" sz="3000">
                <a:latin typeface="Algerian"/>
                <a:ea typeface="Algerian"/>
                <a:cs typeface="Algerian"/>
                <a:sym typeface="Algerian"/>
              </a:rPr>
            </a:br>
            <a:r>
              <a:rPr lang="en-US" sz="3000">
                <a:latin typeface="Algerian"/>
                <a:ea typeface="Algerian"/>
                <a:cs typeface="Algerian"/>
                <a:sym typeface="Algerian"/>
              </a:rPr>
              <a:t>PAMPA, TEXAS</a:t>
            </a:r>
            <a:endParaRPr/>
          </a:p>
        </p:txBody>
      </p:sp>
      <p:pic>
        <p:nvPicPr>
          <p:cNvPr id="432" name="Google Shape;432;p30"/>
          <p:cNvPicPr preferRelativeResize="0"/>
          <p:nvPr/>
        </p:nvPicPr>
        <p:blipFill rotWithShape="1">
          <a:blip r:embed="rId3">
            <a:alphaModFix/>
          </a:blip>
          <a:srcRect b="0" l="0" r="0" t="0"/>
          <a:stretch/>
        </p:blipFill>
        <p:spPr>
          <a:xfrm>
            <a:off x="535781" y="2536031"/>
            <a:ext cx="2442677" cy="2442677"/>
          </a:xfrm>
          <a:prstGeom prst="rect">
            <a:avLst/>
          </a:prstGeom>
          <a:noFill/>
          <a:ln>
            <a:noFill/>
          </a:ln>
        </p:spPr>
      </p:pic>
      <p:sp>
        <p:nvSpPr>
          <p:cNvPr id="433" name="Google Shape;433;p30"/>
          <p:cNvSpPr txBox="1"/>
          <p:nvPr/>
        </p:nvSpPr>
        <p:spPr>
          <a:xfrm>
            <a:off x="3448975" y="2635004"/>
            <a:ext cx="4387789"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TERRESA GAILE SNOW</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MAY 1940 to SEPTEMBER 2021</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42 YEAR MEMBER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VERY ACTIVE MEMBER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31"/>
          <p:cNvSpPr/>
          <p:nvPr/>
        </p:nvSpPr>
        <p:spPr>
          <a:xfrm>
            <a:off x="1143"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31"/>
          <p:cNvSpPr/>
          <p:nvPr/>
        </p:nvSpPr>
        <p:spPr>
          <a:xfrm>
            <a:off x="1143" y="0"/>
            <a:ext cx="9141714" cy="6858000"/>
          </a:xfrm>
          <a:prstGeom prst="rect">
            <a:avLst/>
          </a:prstGeom>
          <a:solidFill>
            <a:schemeClr val="lt2">
              <a:alpha val="3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1"/>
          <p:cNvSpPr/>
          <p:nvPr/>
        </p:nvSpPr>
        <p:spPr>
          <a:xfrm>
            <a:off x="1108743" y="699899"/>
            <a:ext cx="8035257" cy="543331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1" name="Google Shape;441;p31"/>
          <p:cNvPicPr preferRelativeResize="0"/>
          <p:nvPr/>
        </p:nvPicPr>
        <p:blipFill rotWithShape="1">
          <a:blip r:embed="rId3">
            <a:alphaModFix/>
          </a:blip>
          <a:srcRect b="3" l="0" r="3" t="0"/>
          <a:stretch/>
        </p:blipFill>
        <p:spPr>
          <a:xfrm>
            <a:off x="334982" y="2918171"/>
            <a:ext cx="2426026" cy="3234701"/>
          </a:xfrm>
          <a:prstGeom prst="rect">
            <a:avLst/>
          </a:prstGeom>
          <a:noFill/>
          <a:ln>
            <a:noFill/>
          </a:ln>
        </p:spPr>
      </p:pic>
      <p:sp>
        <p:nvSpPr>
          <p:cNvPr id="442" name="Google Shape;442;p31"/>
          <p:cNvSpPr/>
          <p:nvPr/>
        </p:nvSpPr>
        <p:spPr>
          <a:xfrm>
            <a:off x="3094846" y="1"/>
            <a:ext cx="3456399" cy="6863609"/>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31"/>
          <p:cNvSpPr txBox="1"/>
          <p:nvPr>
            <p:ph type="title"/>
          </p:nvPr>
        </p:nvSpPr>
        <p:spPr>
          <a:xfrm>
            <a:off x="317174" y="859808"/>
            <a:ext cx="6064861" cy="1562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DESK AND DERRICK CLUB OF Roswell, NM</a:t>
            </a:r>
            <a:endParaRPr/>
          </a:p>
        </p:txBody>
      </p:sp>
      <p:pic>
        <p:nvPicPr>
          <p:cNvPr id="444" name="Google Shape;444;p31"/>
          <p:cNvPicPr preferRelativeResize="0"/>
          <p:nvPr/>
        </p:nvPicPr>
        <p:blipFill rotWithShape="1">
          <a:blip r:embed="rId4">
            <a:alphaModFix/>
          </a:blip>
          <a:srcRect b="-3" l="15702" r="15699" t="0"/>
          <a:stretch/>
        </p:blipFill>
        <p:spPr>
          <a:xfrm>
            <a:off x="6551246" y="729585"/>
            <a:ext cx="2592752" cy="6145783"/>
          </a:xfrm>
          <a:prstGeom prst="rect">
            <a:avLst/>
          </a:prstGeom>
          <a:noFill/>
          <a:ln>
            <a:noFill/>
          </a:ln>
        </p:spPr>
      </p:pic>
      <p:cxnSp>
        <p:nvCxnSpPr>
          <p:cNvPr id="445" name="Google Shape;445;p31"/>
          <p:cNvCxnSpPr/>
          <p:nvPr/>
        </p:nvCxnSpPr>
        <p:spPr>
          <a:xfrm rot="10800000">
            <a:off x="8524492" y="5610"/>
            <a:ext cx="0" cy="6858000"/>
          </a:xfrm>
          <a:prstGeom prst="straightConnector1">
            <a:avLst/>
          </a:prstGeom>
          <a:noFill/>
          <a:ln cap="rnd" cmpd="sng" w="9525">
            <a:solidFill>
              <a:schemeClr val="accent1"/>
            </a:solidFill>
            <a:prstDash val="dash"/>
            <a:round/>
            <a:headEnd len="sm" w="sm" type="none"/>
            <a:tailEnd len="sm" w="sm" type="none"/>
          </a:ln>
        </p:spPr>
      </p:cxnSp>
      <p:cxnSp>
        <p:nvCxnSpPr>
          <p:cNvPr id="446" name="Google Shape;446;p31"/>
          <p:cNvCxnSpPr/>
          <p:nvPr/>
        </p:nvCxnSpPr>
        <p:spPr>
          <a:xfrm>
            <a:off x="-1" y="719554"/>
            <a:ext cx="9143999" cy="0"/>
          </a:xfrm>
          <a:prstGeom prst="straightConnector1">
            <a:avLst/>
          </a:prstGeom>
          <a:noFill/>
          <a:ln cap="rnd" cmpd="sng" w="9525">
            <a:solidFill>
              <a:schemeClr val="accent1"/>
            </a:solidFill>
            <a:prstDash val="dash"/>
            <a:round/>
            <a:headEnd len="sm" w="sm" type="none"/>
            <a:tailEnd len="sm" w="sm" type="none"/>
          </a:ln>
        </p:spPr>
      </p:cxnSp>
      <p:sp>
        <p:nvSpPr>
          <p:cNvPr id="447" name="Google Shape;447;p31"/>
          <p:cNvSpPr txBox="1"/>
          <p:nvPr/>
        </p:nvSpPr>
        <p:spPr>
          <a:xfrm>
            <a:off x="3402708" y="2647667"/>
            <a:ext cx="2979327" cy="393737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Robbie Jo Powell</a:t>
            </a:r>
            <a:endParaRPr/>
          </a:p>
          <a:p>
            <a:pPr indent="0" lvl="0" marL="0" marR="0" rtl="0" algn="l">
              <a:lnSpc>
                <a:spcPct val="90000"/>
              </a:lnSpc>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Passed Away 7/5/2022</a:t>
            </a:r>
            <a:endParaRPr/>
          </a:p>
          <a:p>
            <a:pPr indent="101600" lvl="0" marL="0" marR="0" rtl="0" algn="l">
              <a:lnSpc>
                <a:spcPct val="90000"/>
              </a:lnSpc>
              <a:spcBef>
                <a:spcPts val="60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Joined in 1974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Sunlit path through an almond orchard" id="452" name="Google Shape;452;p3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453" name="Google Shape;453;p32"/>
          <p:cNvSpPr txBox="1"/>
          <p:nvPr>
            <p:ph type="title"/>
          </p:nvPr>
        </p:nvSpPr>
        <p:spPr>
          <a:xfrm>
            <a:off x="526002" y="2601713"/>
            <a:ext cx="7822892" cy="1421156"/>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Algerian"/>
              <a:buNone/>
            </a:pPr>
            <a:r>
              <a:rPr lang="en-US">
                <a:solidFill>
                  <a:schemeClr val="lt1"/>
                </a:solidFill>
                <a:latin typeface="Algerian"/>
                <a:ea typeface="Algerian"/>
                <a:cs typeface="Algerian"/>
                <a:sym typeface="Algerian"/>
              </a:rPr>
              <a:t>FORMER MEMBERS &amp; Supporters</a:t>
            </a:r>
            <a:br>
              <a:rPr lang="en-US">
                <a:solidFill>
                  <a:schemeClr val="lt1"/>
                </a:solidFill>
                <a:latin typeface="Algerian"/>
                <a:ea typeface="Algerian"/>
                <a:cs typeface="Algerian"/>
                <a:sym typeface="Algerian"/>
              </a:rPr>
            </a:br>
            <a:r>
              <a:rPr lang="en-US">
                <a:solidFill>
                  <a:schemeClr val="lt1"/>
                </a:solidFill>
                <a:latin typeface="Algerian"/>
                <a:ea typeface="Algerian"/>
                <a:cs typeface="Algerian"/>
                <a:sym typeface="Algerian"/>
              </a:rPr>
              <a:t>OF </a:t>
            </a:r>
            <a:br>
              <a:rPr lang="en-US">
                <a:solidFill>
                  <a:schemeClr val="lt1"/>
                </a:solidFill>
                <a:latin typeface="Algerian"/>
                <a:ea typeface="Algerian"/>
                <a:cs typeface="Algerian"/>
                <a:sym typeface="Algerian"/>
              </a:rPr>
            </a:br>
            <a:r>
              <a:rPr lang="en-US">
                <a:solidFill>
                  <a:schemeClr val="lt1"/>
                </a:solidFill>
                <a:latin typeface="Algerian"/>
                <a:ea typeface="Algerian"/>
                <a:cs typeface="Algerian"/>
                <a:sym typeface="Algerian"/>
              </a:rPr>
              <a:t>DESK AND DERRICK CLUBS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3"/>
          <p:cNvSpPr txBox="1"/>
          <p:nvPr>
            <p:ph type="title"/>
          </p:nvPr>
        </p:nvSpPr>
        <p:spPr>
          <a:xfrm>
            <a:off x="754375" y="527605"/>
            <a:ext cx="8246070" cy="61082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100000"/>
              <a:buFont typeface="Algerian"/>
              <a:buNone/>
            </a:pPr>
            <a:r>
              <a:rPr lang="en-US" sz="3000">
                <a:latin typeface="Algerian"/>
                <a:ea typeface="Algerian"/>
                <a:cs typeface="Algerian"/>
                <a:sym typeface="Algerian"/>
              </a:rPr>
              <a:t>DESK AND DERRICK CLUB OF </a:t>
            </a:r>
            <a:br>
              <a:rPr lang="en-US" sz="3000">
                <a:latin typeface="Algerian"/>
                <a:ea typeface="Algerian"/>
                <a:cs typeface="Algerian"/>
                <a:sym typeface="Algerian"/>
              </a:rPr>
            </a:br>
            <a:r>
              <a:rPr lang="en-US" sz="3000">
                <a:latin typeface="Algerian"/>
                <a:ea typeface="Algerian"/>
                <a:cs typeface="Algerian"/>
                <a:sym typeface="Algerian"/>
              </a:rPr>
              <a:t>EDMONTON, ALBERTA, CANADA</a:t>
            </a:r>
            <a:br>
              <a:rPr lang="en-US" sz="3000">
                <a:latin typeface="Algerian"/>
                <a:ea typeface="Algerian"/>
                <a:cs typeface="Algerian"/>
                <a:sym typeface="Algerian"/>
              </a:rPr>
            </a:br>
            <a:r>
              <a:rPr lang="en-US" sz="3000">
                <a:latin typeface="Algerian"/>
                <a:ea typeface="Algerian"/>
                <a:cs typeface="Algerian"/>
                <a:sym typeface="Algerian"/>
              </a:rPr>
              <a:t>region vii </a:t>
            </a:r>
            <a:endParaRPr/>
          </a:p>
        </p:txBody>
      </p:sp>
      <p:pic>
        <p:nvPicPr>
          <p:cNvPr descr="Lynne  DUNSTAN" id="459" name="Google Shape;459;p33"/>
          <p:cNvPicPr preferRelativeResize="0"/>
          <p:nvPr/>
        </p:nvPicPr>
        <p:blipFill rotWithShape="1">
          <a:blip r:embed="rId3">
            <a:alphaModFix/>
          </a:blip>
          <a:srcRect b="0" l="15263" r="15525" t="0"/>
          <a:stretch/>
        </p:blipFill>
        <p:spPr>
          <a:xfrm>
            <a:off x="260365" y="2436495"/>
            <a:ext cx="1443038" cy="2085975"/>
          </a:xfrm>
          <a:prstGeom prst="rect">
            <a:avLst/>
          </a:prstGeom>
          <a:noFill/>
          <a:ln>
            <a:noFill/>
          </a:ln>
        </p:spPr>
      </p:pic>
      <p:sp>
        <p:nvSpPr>
          <p:cNvPr id="460" name="Google Shape;460;p33"/>
          <p:cNvSpPr txBox="1"/>
          <p:nvPr/>
        </p:nvSpPr>
        <p:spPr>
          <a:xfrm>
            <a:off x="4271269" y="2530274"/>
            <a:ext cx="3941685" cy="24929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LYNNE DUNSTAN</a:t>
            </a:r>
            <a:endParaRPr sz="135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DECEMBER 1944 to JANUARY 2021</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1993 CLUB PRESIDENT </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2010 REGION VII DIRECTOR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CANADIAN OILWOMAN OF YEAR</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p:txBody>
      </p:sp>
      <p:pic>
        <p:nvPicPr>
          <p:cNvPr descr="A picture containing letter&#10;&#10;Description automatically generated" id="461" name="Google Shape;461;p33"/>
          <p:cNvPicPr preferRelativeResize="0"/>
          <p:nvPr/>
        </p:nvPicPr>
        <p:blipFill rotWithShape="1">
          <a:blip r:embed="rId4">
            <a:alphaModFix/>
          </a:blip>
          <a:srcRect b="18832" l="62614" r="15367" t="62833"/>
          <a:stretch/>
        </p:blipFill>
        <p:spPr>
          <a:xfrm>
            <a:off x="2211656" y="3557588"/>
            <a:ext cx="954405" cy="109347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4"/>
          <p:cNvSpPr txBox="1"/>
          <p:nvPr>
            <p:ph type="title"/>
          </p:nvPr>
        </p:nvSpPr>
        <p:spPr>
          <a:xfrm>
            <a:off x="628650" y="1131094"/>
            <a:ext cx="7886700" cy="99417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100000"/>
              <a:buFont typeface="Algerian"/>
              <a:buNone/>
            </a:pPr>
            <a:r>
              <a:rPr lang="en-US" sz="3000">
                <a:latin typeface="Algerian"/>
                <a:ea typeface="Algerian"/>
                <a:cs typeface="Algerian"/>
                <a:sym typeface="Algerian"/>
              </a:rPr>
              <a:t>DESK AND DERRICK CLUB OF </a:t>
            </a:r>
            <a:br>
              <a:rPr lang="en-US" sz="3000">
                <a:latin typeface="Algerian"/>
                <a:ea typeface="Algerian"/>
                <a:cs typeface="Algerian"/>
                <a:sym typeface="Algerian"/>
              </a:rPr>
            </a:br>
            <a:r>
              <a:rPr lang="en-US" sz="3000">
                <a:latin typeface="Algerian"/>
                <a:ea typeface="Algerian"/>
                <a:cs typeface="Algerian"/>
                <a:sym typeface="Algerian"/>
              </a:rPr>
              <a:t>EDMONTON, ALBERTA, CANADA </a:t>
            </a:r>
            <a:br>
              <a:rPr lang="en-US" sz="3000">
                <a:latin typeface="Algerian"/>
                <a:ea typeface="Algerian"/>
                <a:cs typeface="Algerian"/>
                <a:sym typeface="Algerian"/>
              </a:rPr>
            </a:br>
            <a:r>
              <a:rPr lang="en-US" sz="3000">
                <a:latin typeface="Algerian"/>
                <a:ea typeface="Algerian"/>
                <a:cs typeface="Algerian"/>
                <a:sym typeface="Algerian"/>
              </a:rPr>
              <a:t>region vii</a:t>
            </a:r>
            <a:endParaRPr/>
          </a:p>
        </p:txBody>
      </p:sp>
      <p:pic>
        <p:nvPicPr>
          <p:cNvPr id="467" name="Google Shape;467;p34"/>
          <p:cNvPicPr preferRelativeResize="0"/>
          <p:nvPr/>
        </p:nvPicPr>
        <p:blipFill rotWithShape="1">
          <a:blip r:embed="rId3">
            <a:alphaModFix/>
          </a:blip>
          <a:srcRect b="0" l="0" r="0" t="0"/>
          <a:stretch/>
        </p:blipFill>
        <p:spPr>
          <a:xfrm>
            <a:off x="184583" y="1207949"/>
            <a:ext cx="1623610" cy="2354936"/>
          </a:xfrm>
          <a:prstGeom prst="rect">
            <a:avLst/>
          </a:prstGeom>
          <a:noFill/>
          <a:ln>
            <a:noFill/>
          </a:ln>
        </p:spPr>
      </p:pic>
      <p:sp>
        <p:nvSpPr>
          <p:cNvPr id="468" name="Google Shape;468;p34"/>
          <p:cNvSpPr txBox="1"/>
          <p:nvPr/>
        </p:nvSpPr>
        <p:spPr>
          <a:xfrm>
            <a:off x="4214674" y="2698209"/>
            <a:ext cx="3988293" cy="28161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DOROTHY HARRIS</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JULY 1931 to MAY 2021</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CLUB PRESIDENT 1976 AND 1985</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CANADIAN OILWOMAN OF YEAR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1998 INDUCTED INTO THE CANADIAN PETROLEUM </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HALL OF FAME</a:t>
            </a:r>
            <a:endParaRPr/>
          </a:p>
        </p:txBody>
      </p:sp>
      <p:pic>
        <p:nvPicPr>
          <p:cNvPr descr="Text, letter&#10;&#10;Description automatically generated" id="469" name="Google Shape;469;p34"/>
          <p:cNvPicPr preferRelativeResize="0"/>
          <p:nvPr/>
        </p:nvPicPr>
        <p:blipFill rotWithShape="1">
          <a:blip r:embed="rId4">
            <a:alphaModFix/>
          </a:blip>
          <a:srcRect b="0" l="31422" r="33028" t="60666"/>
          <a:stretch/>
        </p:blipFill>
        <p:spPr>
          <a:xfrm>
            <a:off x="2566212" y="2726531"/>
            <a:ext cx="1261253" cy="1795463"/>
          </a:xfrm>
          <a:prstGeom prst="rect">
            <a:avLst/>
          </a:prstGeom>
          <a:noFill/>
          <a:ln>
            <a:noFill/>
          </a:ln>
        </p:spPr>
      </p:pic>
      <p:pic>
        <p:nvPicPr>
          <p:cNvPr descr="A person holding a dog&#10;&#10;Description automatically generated with low confidence" id="470" name="Google Shape;470;p34"/>
          <p:cNvPicPr preferRelativeResize="0"/>
          <p:nvPr/>
        </p:nvPicPr>
        <p:blipFill rotWithShape="1">
          <a:blip r:embed="rId5">
            <a:alphaModFix/>
          </a:blip>
          <a:srcRect b="22776" l="17592" r="23519" t="6528"/>
          <a:stretch/>
        </p:blipFill>
        <p:spPr>
          <a:xfrm>
            <a:off x="1042616" y="3816682"/>
            <a:ext cx="1261253" cy="20187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5"/>
          <p:cNvSpPr txBox="1"/>
          <p:nvPr/>
        </p:nvSpPr>
        <p:spPr>
          <a:xfrm>
            <a:off x="545977" y="1210138"/>
            <a:ext cx="8083118"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DESK AND DERRICK CLUB OF BALTIMORE, MD</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Region i</a:t>
            </a:r>
            <a:endParaRPr/>
          </a:p>
        </p:txBody>
      </p:sp>
      <p:pic>
        <p:nvPicPr>
          <p:cNvPr descr="Barbara Ann Feather " id="476" name="Google Shape;476;p35"/>
          <p:cNvPicPr preferRelativeResize="0"/>
          <p:nvPr/>
        </p:nvPicPr>
        <p:blipFill rotWithShape="1">
          <a:blip r:embed="rId3">
            <a:alphaModFix/>
          </a:blip>
          <a:srcRect b="0" l="0" r="0" t="0"/>
          <a:stretch/>
        </p:blipFill>
        <p:spPr>
          <a:xfrm>
            <a:off x="779015" y="2628900"/>
            <a:ext cx="2664272" cy="2644542"/>
          </a:xfrm>
          <a:prstGeom prst="rect">
            <a:avLst/>
          </a:prstGeom>
          <a:noFill/>
          <a:ln>
            <a:noFill/>
          </a:ln>
        </p:spPr>
      </p:pic>
      <p:sp>
        <p:nvSpPr>
          <p:cNvPr id="477" name="Google Shape;477;p35"/>
          <p:cNvSpPr txBox="1"/>
          <p:nvPr/>
        </p:nvSpPr>
        <p:spPr>
          <a:xfrm>
            <a:off x="4070412" y="2831708"/>
            <a:ext cx="4765090"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BARBARA ANN FEATHER</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June 1940 to OCTOBER 2019</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PRESIDENT OF BALTIMORE CLUB</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1983 REGION I DIRECTOR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6"/>
          <p:cNvSpPr txBox="1"/>
          <p:nvPr/>
        </p:nvSpPr>
        <p:spPr>
          <a:xfrm>
            <a:off x="764382" y="1357313"/>
            <a:ext cx="7436644"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PENN YORK OIL AND GAS AFFILIATES</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DESK AND DERRICK CLUB</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Northeast region</a:t>
            </a:r>
            <a:endParaRPr/>
          </a:p>
        </p:txBody>
      </p:sp>
      <p:pic>
        <p:nvPicPr>
          <p:cNvPr id="483" name="Google Shape;483;p36"/>
          <p:cNvPicPr preferRelativeResize="0"/>
          <p:nvPr/>
        </p:nvPicPr>
        <p:blipFill rotWithShape="1">
          <a:blip r:embed="rId3">
            <a:alphaModFix/>
          </a:blip>
          <a:srcRect b="0" l="0" r="0" t="0"/>
          <a:stretch/>
        </p:blipFill>
        <p:spPr>
          <a:xfrm>
            <a:off x="816627" y="2889407"/>
            <a:ext cx="1676542" cy="2382681"/>
          </a:xfrm>
          <a:prstGeom prst="rect">
            <a:avLst/>
          </a:prstGeom>
          <a:noFill/>
          <a:ln>
            <a:noFill/>
          </a:ln>
        </p:spPr>
      </p:pic>
      <p:sp>
        <p:nvSpPr>
          <p:cNvPr id="484" name="Google Shape;484;p36"/>
          <p:cNvSpPr txBox="1"/>
          <p:nvPr/>
        </p:nvSpPr>
        <p:spPr>
          <a:xfrm>
            <a:off x="3755255" y="3147688"/>
            <a:ext cx="5166804" cy="15234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WILLARD “BILL” CLINE</a:t>
            </a:r>
            <a:endParaRPr sz="135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SEPTEMBER 1925  to DECEMBER 2020</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SPONSOR OF PYOGA CLUB FOR MANY YEARS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Peggy Jo Martin McMillan" id="489" name="Google Shape;489;p37"/>
          <p:cNvPicPr preferRelativeResize="0"/>
          <p:nvPr/>
        </p:nvPicPr>
        <p:blipFill rotWithShape="1">
          <a:blip r:embed="rId3">
            <a:alphaModFix/>
          </a:blip>
          <a:srcRect b="0" l="0" r="0" t="0"/>
          <a:stretch/>
        </p:blipFill>
        <p:spPr>
          <a:xfrm>
            <a:off x="611743" y="2604849"/>
            <a:ext cx="1867139" cy="2117170"/>
          </a:xfrm>
          <a:prstGeom prst="rect">
            <a:avLst/>
          </a:prstGeom>
          <a:noFill/>
          <a:ln>
            <a:noFill/>
          </a:ln>
        </p:spPr>
      </p:pic>
      <p:sp>
        <p:nvSpPr>
          <p:cNvPr id="490" name="Google Shape;490;p37"/>
          <p:cNvSpPr txBox="1"/>
          <p:nvPr/>
        </p:nvSpPr>
        <p:spPr>
          <a:xfrm>
            <a:off x="561737" y="1228726"/>
            <a:ext cx="7860745"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DESK AND DERRICK CLUB OF TYLER, TEXAS</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Region iv</a:t>
            </a:r>
            <a:endParaRPr/>
          </a:p>
        </p:txBody>
      </p:sp>
      <p:sp>
        <p:nvSpPr>
          <p:cNvPr id="491" name="Google Shape;491;p37"/>
          <p:cNvSpPr txBox="1"/>
          <p:nvPr/>
        </p:nvSpPr>
        <p:spPr>
          <a:xfrm>
            <a:off x="4329112" y="2714626"/>
            <a:ext cx="3871913"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PEGGY JO MCMILLAN</a:t>
            </a:r>
            <a:endParaRPr sz="3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JANUARY 1936 to JANUARY 2021</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46 YEAR MEMBER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1980 CLUB PRESIDENT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8"/>
          <p:cNvSpPr txBox="1"/>
          <p:nvPr/>
        </p:nvSpPr>
        <p:spPr>
          <a:xfrm>
            <a:off x="4734018" y="2768168"/>
            <a:ext cx="4081508" cy="30931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700">
                <a:solidFill>
                  <a:schemeClr val="dk1"/>
                </a:solidFill>
                <a:latin typeface="Algerian"/>
                <a:ea typeface="Algerian"/>
                <a:cs typeface="Algerian"/>
                <a:sym typeface="Algerian"/>
              </a:rPr>
              <a:t>BETTY NELSON</a:t>
            </a:r>
            <a:endParaRPr sz="2100">
              <a:solidFill>
                <a:schemeClr val="dk1"/>
              </a:solidFill>
              <a:latin typeface="Algerian"/>
              <a:ea typeface="Algerian"/>
              <a:cs typeface="Algerian"/>
              <a:sym typeface="Algerian"/>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1934 to February 2020</a:t>
            </a:r>
            <a:endParaRPr/>
          </a:p>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PRESIDENT OF MILE HIGH CLUB</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1980 REGION VII DIRECTOR</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MEMBER OF DENVER, MILE HIGH, HOUSTON AND </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SAN ANTONIO CLUBS</a:t>
            </a:r>
            <a:endParaRPr/>
          </a:p>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descr="A group of men posing for a photo&#10;&#10;Description automatically generated with medium confidence" id="497" name="Google Shape;497;p38"/>
          <p:cNvPicPr preferRelativeResize="0"/>
          <p:nvPr/>
        </p:nvPicPr>
        <p:blipFill rotWithShape="1">
          <a:blip r:embed="rId3">
            <a:alphaModFix/>
          </a:blip>
          <a:srcRect b="37500" l="57422" r="17264" t="3612"/>
          <a:stretch/>
        </p:blipFill>
        <p:spPr>
          <a:xfrm>
            <a:off x="2611301" y="3037063"/>
            <a:ext cx="1691834" cy="2214005"/>
          </a:xfrm>
          <a:prstGeom prst="rect">
            <a:avLst/>
          </a:prstGeom>
          <a:noFill/>
          <a:ln>
            <a:noFill/>
          </a:ln>
        </p:spPr>
      </p:pic>
      <p:sp>
        <p:nvSpPr>
          <p:cNvPr id="498" name="Google Shape;498;p38"/>
          <p:cNvSpPr txBox="1"/>
          <p:nvPr/>
        </p:nvSpPr>
        <p:spPr>
          <a:xfrm>
            <a:off x="771526" y="1231323"/>
            <a:ext cx="706322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Desk and derrick club of Denver &amp;</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MILE HIGH DESK AND DERRICK CLUB</a:t>
            </a:r>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Region vii</a:t>
            </a:r>
            <a:endParaRPr/>
          </a:p>
        </p:txBody>
      </p:sp>
      <p:pic>
        <p:nvPicPr>
          <p:cNvPr descr="A group of women posing for a photo&#10;&#10;Description automatically generated with medium confidence" id="499" name="Google Shape;499;p38"/>
          <p:cNvPicPr preferRelativeResize="0"/>
          <p:nvPr/>
        </p:nvPicPr>
        <p:blipFill rotWithShape="1">
          <a:blip r:embed="rId4">
            <a:alphaModFix/>
          </a:blip>
          <a:srcRect b="58449" l="8590" r="77564" t="13337"/>
          <a:stretch/>
        </p:blipFill>
        <p:spPr>
          <a:xfrm>
            <a:off x="462915" y="3037063"/>
            <a:ext cx="1621118" cy="21548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3" name="Shape 503"/>
        <p:cNvGrpSpPr/>
        <p:nvPr/>
      </p:nvGrpSpPr>
      <p:grpSpPr>
        <a:xfrm>
          <a:off x="0" y="0"/>
          <a:ext cx="0" cy="0"/>
          <a:chOff x="0" y="0"/>
          <a:chExt cx="0" cy="0"/>
        </a:xfrm>
      </p:grpSpPr>
      <p:sp>
        <p:nvSpPr>
          <p:cNvPr id="504" name="Google Shape;504;p39"/>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9"/>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39"/>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9"/>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39"/>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39"/>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39"/>
          <p:cNvSpPr txBox="1"/>
          <p:nvPr>
            <p:ph idx="1" type="body"/>
          </p:nvPr>
        </p:nvSpPr>
        <p:spPr>
          <a:xfrm>
            <a:off x="3436295" y="649480"/>
            <a:ext cx="5106035" cy="55460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414141"/>
              </a:buClr>
              <a:buSzPts val="2000"/>
              <a:buNone/>
            </a:pPr>
            <a:r>
              <a:rPr b="0" i="0" lang="en-US" sz="2000">
                <a:solidFill>
                  <a:srgbClr val="414141"/>
                </a:solidFill>
                <a:latin typeface="Arial"/>
                <a:ea typeface="Arial"/>
                <a:cs typeface="Arial"/>
                <a:sym typeface="Arial"/>
              </a:rPr>
              <a:t>Royal R. Adams, Jr. of Harvey, Louisiana passed away on Wednesday, April 13, 2022 at the age of 78.</a:t>
            </a:r>
            <a:endParaRPr/>
          </a:p>
          <a:p>
            <a:pPr indent="-234950" lvl="0" marL="342900" rtl="0" algn="l">
              <a:spcBef>
                <a:spcPts val="340"/>
              </a:spcBef>
              <a:spcAft>
                <a:spcPts val="0"/>
              </a:spcAft>
              <a:buClr>
                <a:srgbClr val="C4BD97"/>
              </a:buClr>
              <a:buSzPts val="1700"/>
              <a:buNone/>
            </a:pPr>
            <a:r>
              <a:t/>
            </a:r>
            <a:endParaRPr sz="1700"/>
          </a:p>
        </p:txBody>
      </p:sp>
      <p:pic>
        <p:nvPicPr>
          <p:cNvPr descr="Royal Adams Obituary" id="511" name="Google Shape;511;p39"/>
          <p:cNvPicPr preferRelativeResize="0"/>
          <p:nvPr/>
        </p:nvPicPr>
        <p:blipFill rotWithShape="1">
          <a:blip r:embed="rId3">
            <a:alphaModFix/>
          </a:blip>
          <a:srcRect b="0" l="0" r="0" t="0"/>
          <a:stretch/>
        </p:blipFill>
        <p:spPr>
          <a:xfrm>
            <a:off x="143555" y="1902348"/>
            <a:ext cx="2711832" cy="14169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person in a red shirt&#10;&#10;Description automatically generated with low confidence" id="127" name="Google Shape;127;p4"/>
          <p:cNvPicPr preferRelativeResize="0"/>
          <p:nvPr/>
        </p:nvPicPr>
        <p:blipFill rotWithShape="1">
          <a:blip r:embed="rId3">
            <a:alphaModFix/>
          </a:blip>
          <a:srcRect b="21807" l="12158" r="7684" t="4503"/>
          <a:stretch/>
        </p:blipFill>
        <p:spPr>
          <a:xfrm>
            <a:off x="296263" y="2118182"/>
            <a:ext cx="1533062" cy="2818740"/>
          </a:xfrm>
          <a:prstGeom prst="rect">
            <a:avLst/>
          </a:prstGeom>
          <a:noFill/>
          <a:ln>
            <a:noFill/>
          </a:ln>
        </p:spPr>
      </p:pic>
      <p:pic>
        <p:nvPicPr>
          <p:cNvPr descr="A person smiling at the camera&#10;&#10;Description automatically generated with medium confidence" id="128" name="Google Shape;128;p4"/>
          <p:cNvPicPr preferRelativeResize="0"/>
          <p:nvPr/>
        </p:nvPicPr>
        <p:blipFill rotWithShape="1">
          <a:blip r:embed="rId4">
            <a:alphaModFix/>
          </a:blip>
          <a:srcRect b="-2" l="27515" r="17013" t="7351"/>
          <a:stretch/>
        </p:blipFill>
        <p:spPr>
          <a:xfrm>
            <a:off x="2039285" y="3020157"/>
            <a:ext cx="1943987" cy="2816724"/>
          </a:xfrm>
          <a:prstGeom prst="rect">
            <a:avLst/>
          </a:prstGeom>
          <a:noFill/>
          <a:ln>
            <a:noFill/>
          </a:ln>
        </p:spPr>
      </p:pic>
      <p:sp>
        <p:nvSpPr>
          <p:cNvPr id="129" name="Google Shape;129;p4"/>
          <p:cNvSpPr txBox="1"/>
          <p:nvPr/>
        </p:nvSpPr>
        <p:spPr>
          <a:xfrm>
            <a:off x="892972" y="1138373"/>
            <a:ext cx="7188234"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THE LONE STAR </a:t>
            </a:r>
            <a:endParaRPr/>
          </a:p>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DESK AND DERRICK CLUB OF </a:t>
            </a:r>
            <a:endParaRPr/>
          </a:p>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DALLAS, TEXAS</a:t>
            </a:r>
            <a:endParaRPr b="0" i="0" sz="3000" u="none" cap="none" strike="noStrike">
              <a:solidFill>
                <a:schemeClr val="dk1"/>
              </a:solidFill>
              <a:latin typeface="Algerian"/>
              <a:ea typeface="Algerian"/>
              <a:cs typeface="Algerian"/>
              <a:sym typeface="Algerian"/>
            </a:endParaRPr>
          </a:p>
        </p:txBody>
      </p:sp>
      <p:sp>
        <p:nvSpPr>
          <p:cNvPr id="130" name="Google Shape;130;p4"/>
          <p:cNvSpPr txBox="1"/>
          <p:nvPr/>
        </p:nvSpPr>
        <p:spPr>
          <a:xfrm>
            <a:off x="5029061" y="2725237"/>
            <a:ext cx="3700463" cy="41088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GRETA McMICHAEL</a:t>
            </a:r>
            <a:endParaRPr b="0" i="0" sz="1350" u="none" cap="none" strike="noStrike">
              <a:solidFill>
                <a:schemeClr val="dk1"/>
              </a:solidFill>
              <a:latin typeface="Algerian"/>
              <a:ea typeface="Algerian"/>
              <a:cs typeface="Algerian"/>
              <a:sym typeface="Algerian"/>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MAY 1933 to APRIL 2021</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53 YEAR MEMBER </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MEMBER OF SHREVEPORT &amp; DALLAS DESK AND DERRICK CLUBS AND CHARTER MEMBER OF THE LONE STAR CLUB OF DALLAS</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water, outdoor, sky, bench&#10;&#10;Description automatically generated" id="516" name="Google Shape;516;p4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517" name="Google Shape;517;p40"/>
          <p:cNvSpPr txBox="1"/>
          <p:nvPr/>
        </p:nvSpPr>
        <p:spPr>
          <a:xfrm>
            <a:off x="1735666" y="1416050"/>
            <a:ext cx="6104467"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500">
                <a:solidFill>
                  <a:schemeClr val="dk1"/>
                </a:solidFill>
                <a:latin typeface="Algerian"/>
                <a:ea typeface="Algerian"/>
                <a:cs typeface="Algerian"/>
                <a:sym typeface="Algerian"/>
              </a:rPr>
              <a:t>TRIBUTE TO ADDC PAST PRESIDENTS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4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1"/>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41"/>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41"/>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41"/>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1"/>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41"/>
          <p:cNvSpPr txBox="1"/>
          <p:nvPr>
            <p:ph type="title"/>
          </p:nvPr>
        </p:nvSpPr>
        <p:spPr>
          <a:xfrm>
            <a:off x="5351628" y="6214698"/>
            <a:ext cx="3172575" cy="54535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494429"/>
              </a:buClr>
              <a:buSzPts val="3500"/>
              <a:buFont typeface="Calibri"/>
              <a:buNone/>
            </a:pPr>
            <a:r>
              <a:rPr lang="en-US" sz="3500"/>
              <a:t>Corpus Christi</a:t>
            </a:r>
            <a:endParaRPr/>
          </a:p>
        </p:txBody>
      </p:sp>
      <p:pic>
        <p:nvPicPr>
          <p:cNvPr descr="A picture containing person&#10;&#10;Description automatically generated" id="529" name="Google Shape;529;p41"/>
          <p:cNvPicPr preferRelativeResize="0"/>
          <p:nvPr>
            <p:ph idx="1" type="body"/>
          </p:nvPr>
        </p:nvPicPr>
        <p:blipFill rotWithShape="1">
          <a:blip r:embed="rId3">
            <a:alphaModFix/>
          </a:blip>
          <a:srcRect b="0" l="0" r="0" t="0"/>
          <a:stretch/>
        </p:blipFill>
        <p:spPr>
          <a:xfrm>
            <a:off x="311644" y="1078387"/>
            <a:ext cx="3648075" cy="4560093"/>
          </a:xfrm>
          <a:prstGeom prst="rect">
            <a:avLst/>
          </a:prstGeom>
          <a:noFill/>
          <a:ln>
            <a:noFill/>
          </a:ln>
        </p:spPr>
      </p:pic>
      <p:sp>
        <p:nvSpPr>
          <p:cNvPr id="530" name="Google Shape;530;p41"/>
          <p:cNvSpPr txBox="1"/>
          <p:nvPr/>
        </p:nvSpPr>
        <p:spPr>
          <a:xfrm>
            <a:off x="4293976" y="1078388"/>
            <a:ext cx="4401059" cy="267765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September 18, 1921 – November 21, 2019</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Employed by Exxon for 38 years </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1975 ADDC President – Convention in Houston, TX </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Member of Business and Professional Women’s Club</a:t>
            </a:r>
            <a:endParaRPr/>
          </a:p>
        </p:txBody>
      </p:sp>
      <p:sp>
        <p:nvSpPr>
          <p:cNvPr id="531" name="Google Shape;531;p41"/>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Gloria Caravantes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5" name="Shape 535"/>
        <p:cNvGrpSpPr/>
        <p:nvPr/>
      </p:nvGrpSpPr>
      <p:grpSpPr>
        <a:xfrm>
          <a:off x="0" y="0"/>
          <a:ext cx="0" cy="0"/>
          <a:chOff x="0" y="0"/>
          <a:chExt cx="0" cy="0"/>
        </a:xfrm>
      </p:grpSpPr>
      <p:sp>
        <p:nvSpPr>
          <p:cNvPr id="536" name="Google Shape;536;p4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7" name="Google Shape;537;p42"/>
          <p:cNvSpPr/>
          <p:nvPr/>
        </p:nvSpPr>
        <p:spPr>
          <a:xfrm flipH="1" rot="5400000">
            <a:off x="-1336136" y="1336710"/>
            <a:ext cx="6858000" cy="4184580"/>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8" name="Google Shape;538;p42"/>
          <p:cNvSpPr/>
          <p:nvPr/>
        </p:nvSpPr>
        <p:spPr>
          <a:xfrm flipH="1" rot="5400000">
            <a:off x="-1088181" y="1092216"/>
            <a:ext cx="6346209" cy="4182060"/>
          </a:xfrm>
          <a:prstGeom prst="rect">
            <a:avLst/>
          </a:prstGeom>
          <a:gradFill>
            <a:gsLst>
              <a:gs pos="0">
                <a:srgbClr val="000000">
                  <a:alpha val="0"/>
                </a:srgbClr>
              </a:gs>
              <a:gs pos="99000">
                <a:srgbClr val="4F81BD">
                  <a:alpha val="0"/>
                </a:srgbClr>
              </a:gs>
              <a:gs pos="100000">
                <a:srgbClr val="4F81BD">
                  <a:alpha val="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9" name="Google Shape;539;p42"/>
          <p:cNvSpPr/>
          <p:nvPr/>
        </p:nvSpPr>
        <p:spPr>
          <a:xfrm flipH="1" rot="5400000">
            <a:off x="833933" y="3515977"/>
            <a:ext cx="2501979" cy="4182060"/>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0" name="Google Shape;540;p42"/>
          <p:cNvSpPr/>
          <p:nvPr/>
        </p:nvSpPr>
        <p:spPr>
          <a:xfrm flipH="1" rot="5400000">
            <a:off x="-1176002" y="1496845"/>
            <a:ext cx="6858001" cy="3864309"/>
          </a:xfrm>
          <a:prstGeom prst="rect">
            <a:avLst/>
          </a:prstGeom>
          <a:gradFill>
            <a:gsLst>
              <a:gs pos="0">
                <a:srgbClr val="000000">
                  <a:alpha val="0"/>
                </a:srgbClr>
              </a:gs>
              <a:gs pos="99000">
                <a:srgbClr val="4F81BD">
                  <a:alpha val="10980"/>
                </a:srgbClr>
              </a:gs>
              <a:gs pos="100000">
                <a:srgbClr val="4F81BD">
                  <a:alpha val="10980"/>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1" name="Google Shape;541;p42"/>
          <p:cNvSpPr/>
          <p:nvPr/>
        </p:nvSpPr>
        <p:spPr>
          <a:xfrm rot="6097846">
            <a:off x="74277" y="1668285"/>
            <a:ext cx="4318303" cy="3238727"/>
          </a:xfrm>
          <a:prstGeom prst="ellipse">
            <a:avLst/>
          </a:prstGeom>
          <a:gradFill>
            <a:gsLst>
              <a:gs pos="0">
                <a:srgbClr val="4F81BD">
                  <a:alpha val="0"/>
                </a:srgbClr>
              </a:gs>
              <a:gs pos="39000">
                <a:srgbClr val="4F81BD">
                  <a:alpha val="0"/>
                </a:srgbClr>
              </a:gs>
              <a:gs pos="100000">
                <a:srgbClr val="93B3D7">
                  <a:alpha val="14901"/>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2" name="Google Shape;542;p42"/>
          <p:cNvSpPr txBox="1"/>
          <p:nvPr>
            <p:ph type="title"/>
          </p:nvPr>
        </p:nvSpPr>
        <p:spPr>
          <a:xfrm>
            <a:off x="4958848" y="5728937"/>
            <a:ext cx="3864308" cy="10311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2800"/>
              <a:buFont typeface="Calibri"/>
              <a:buNone/>
            </a:pPr>
            <a:r>
              <a:rPr lang="en-US" sz="2800">
                <a:solidFill>
                  <a:schemeClr val="dk1"/>
                </a:solidFill>
              </a:rPr>
              <a:t>North Harris /Montgomery Counties</a:t>
            </a:r>
            <a:endParaRPr/>
          </a:p>
        </p:txBody>
      </p:sp>
      <p:sp>
        <p:nvSpPr>
          <p:cNvPr id="543" name="Google Shape;543;p42"/>
          <p:cNvSpPr txBox="1"/>
          <p:nvPr/>
        </p:nvSpPr>
        <p:spPr>
          <a:xfrm>
            <a:off x="4293976" y="1078388"/>
            <a:ext cx="4529180" cy="378565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January 17, 1926 – April 14, 2019</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1980 ADDC President – Convention in New Orleans, LA</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An inspirational leader throughout her careers with the API and ADDC</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When I get old and gray, I would rather say: “I’m glad I did rather than I wish I had.” </a:t>
            </a:r>
            <a:endParaRPr b="0" i="0" sz="2400" u="none" cap="none" strike="noStrike">
              <a:solidFill>
                <a:srgbClr val="000000"/>
              </a:solidFill>
              <a:latin typeface="Calibri"/>
              <a:ea typeface="Calibri"/>
              <a:cs typeface="Calibri"/>
              <a:sym typeface="Calibri"/>
            </a:endParaRPr>
          </a:p>
        </p:txBody>
      </p:sp>
      <p:sp>
        <p:nvSpPr>
          <p:cNvPr id="544" name="Google Shape;544;p42"/>
          <p:cNvSpPr txBox="1"/>
          <p:nvPr/>
        </p:nvSpPr>
        <p:spPr>
          <a:xfrm>
            <a:off x="4254836" y="412171"/>
            <a:ext cx="499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Lurline (Lurl) Wall Andrus</a:t>
            </a:r>
            <a:endParaRPr/>
          </a:p>
        </p:txBody>
      </p:sp>
      <p:pic>
        <p:nvPicPr>
          <p:cNvPr id="545" name="Google Shape;545;p42"/>
          <p:cNvPicPr preferRelativeResize="0"/>
          <p:nvPr/>
        </p:nvPicPr>
        <p:blipFill rotWithShape="1">
          <a:blip r:embed="rId3">
            <a:alphaModFix/>
          </a:blip>
          <a:srcRect b="0" l="0" r="0" t="0"/>
          <a:stretch/>
        </p:blipFill>
        <p:spPr>
          <a:xfrm>
            <a:off x="437656" y="893568"/>
            <a:ext cx="3310415" cy="46333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3"/>
          <p:cNvSpPr txBox="1"/>
          <p:nvPr>
            <p:ph type="title"/>
          </p:nvPr>
        </p:nvSpPr>
        <p:spPr>
          <a:xfrm>
            <a:off x="4293393" y="2907993"/>
            <a:ext cx="4722019" cy="2730603"/>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100000"/>
              <a:buFont typeface="Algerian"/>
              <a:buNone/>
            </a:pPr>
            <a:r>
              <a:rPr lang="en-US" sz="3000">
                <a:latin typeface="Algerian"/>
                <a:ea typeface="Algerian"/>
                <a:cs typeface="Algerian"/>
                <a:sym typeface="Algerian"/>
              </a:rPr>
              <a:t>FLORIENE “FLO” MESSALL </a:t>
            </a:r>
            <a:br>
              <a:rPr lang="en-US" sz="2100"/>
            </a:br>
            <a:r>
              <a:rPr lang="en-US" sz="2325">
                <a:latin typeface="Calibri"/>
                <a:ea typeface="Calibri"/>
                <a:cs typeface="Calibri"/>
                <a:sym typeface="Calibri"/>
              </a:rPr>
              <a:t>MARCH 1922 to JULY 2021</a:t>
            </a:r>
            <a:br>
              <a:rPr lang="en-US" sz="2100"/>
            </a:br>
            <a:br>
              <a:rPr lang="en-US" sz="2100"/>
            </a:br>
            <a:r>
              <a:rPr lang="en-US" sz="2325">
                <a:latin typeface="Calibri"/>
                <a:ea typeface="Calibri"/>
                <a:cs typeface="Calibri"/>
                <a:sym typeface="Calibri"/>
              </a:rPr>
              <a:t>BARTLESVILLE CLUB PRESIDENT</a:t>
            </a:r>
            <a:br>
              <a:rPr lang="en-US" sz="2325">
                <a:latin typeface="Calibri"/>
                <a:ea typeface="Calibri"/>
                <a:cs typeface="Calibri"/>
                <a:sym typeface="Calibri"/>
              </a:rPr>
            </a:br>
            <a:r>
              <a:rPr lang="en-US" sz="2325">
                <a:latin typeface="Calibri"/>
                <a:ea typeface="Calibri"/>
                <a:cs typeface="Calibri"/>
                <a:sym typeface="Calibri"/>
              </a:rPr>
              <a:t>1969 REGION VI DIRECTOR</a:t>
            </a:r>
            <a:br>
              <a:rPr lang="en-US" sz="2325">
                <a:latin typeface="Calibri"/>
                <a:ea typeface="Calibri"/>
                <a:cs typeface="Calibri"/>
                <a:sym typeface="Calibri"/>
              </a:rPr>
            </a:br>
            <a:br>
              <a:rPr lang="en-US" sz="2325">
                <a:latin typeface="Calibri"/>
                <a:ea typeface="Calibri"/>
                <a:cs typeface="Calibri"/>
                <a:sym typeface="Calibri"/>
              </a:rPr>
            </a:br>
            <a:r>
              <a:rPr lang="en-US">
                <a:latin typeface="Algerian"/>
                <a:ea typeface="Algerian"/>
                <a:cs typeface="Algerian"/>
                <a:sym typeface="Algerian"/>
              </a:rPr>
              <a:t>1974 ADDC PRESIDENT</a:t>
            </a:r>
            <a:br>
              <a:rPr lang="en-US" sz="2325">
                <a:latin typeface="Calibri"/>
                <a:ea typeface="Calibri"/>
                <a:cs typeface="Calibri"/>
                <a:sym typeface="Calibri"/>
              </a:rPr>
            </a:br>
            <a:endParaRPr sz="2325">
              <a:latin typeface="Algerian"/>
              <a:ea typeface="Algerian"/>
              <a:cs typeface="Algerian"/>
              <a:sym typeface="Algerian"/>
            </a:endParaRPr>
          </a:p>
        </p:txBody>
      </p:sp>
      <p:pic>
        <p:nvPicPr>
          <p:cNvPr descr="A picture containing person, old&#10;&#10;Description automatically generated" id="551" name="Google Shape;551;p43"/>
          <p:cNvPicPr preferRelativeResize="0"/>
          <p:nvPr/>
        </p:nvPicPr>
        <p:blipFill rotWithShape="1">
          <a:blip r:embed="rId3">
            <a:alphaModFix/>
          </a:blip>
          <a:srcRect b="21806" l="6111" r="16110" t="9028"/>
          <a:stretch/>
        </p:blipFill>
        <p:spPr>
          <a:xfrm>
            <a:off x="2281633" y="3549214"/>
            <a:ext cx="1813193" cy="2149928"/>
          </a:xfrm>
          <a:prstGeom prst="rect">
            <a:avLst/>
          </a:prstGeom>
          <a:noFill/>
          <a:ln>
            <a:noFill/>
          </a:ln>
        </p:spPr>
      </p:pic>
      <p:pic>
        <p:nvPicPr>
          <p:cNvPr id="552" name="Google Shape;552;p43"/>
          <p:cNvPicPr preferRelativeResize="0"/>
          <p:nvPr/>
        </p:nvPicPr>
        <p:blipFill rotWithShape="1">
          <a:blip r:embed="rId4">
            <a:alphaModFix/>
          </a:blip>
          <a:srcRect b="0" l="0" r="0" t="0"/>
          <a:stretch/>
        </p:blipFill>
        <p:spPr>
          <a:xfrm>
            <a:off x="128588" y="3549213"/>
            <a:ext cx="1813193" cy="2164545"/>
          </a:xfrm>
          <a:prstGeom prst="rect">
            <a:avLst/>
          </a:prstGeom>
          <a:noFill/>
          <a:ln>
            <a:noFill/>
          </a:ln>
        </p:spPr>
      </p:pic>
      <p:sp>
        <p:nvSpPr>
          <p:cNvPr id="553" name="Google Shape;553;p43"/>
          <p:cNvSpPr txBox="1"/>
          <p:nvPr/>
        </p:nvSpPr>
        <p:spPr>
          <a:xfrm>
            <a:off x="128589" y="857250"/>
            <a:ext cx="8822323"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500">
                <a:solidFill>
                  <a:schemeClr val="dk1"/>
                </a:solidFill>
                <a:latin typeface="Algerian"/>
                <a:ea typeface="Algerian"/>
                <a:cs typeface="Algerian"/>
                <a:sym typeface="Algerian"/>
              </a:rPr>
              <a:t>BARTLESVILLE CLUB &amp; </a:t>
            </a:r>
            <a:endParaRPr/>
          </a:p>
          <a:p>
            <a:pPr indent="0" lvl="0" marL="0" marR="0" rtl="0" algn="ctr">
              <a:spcBef>
                <a:spcPts val="0"/>
              </a:spcBef>
              <a:spcAft>
                <a:spcPts val="0"/>
              </a:spcAft>
              <a:buNone/>
            </a:pPr>
            <a:r>
              <a:rPr lang="en-US" sz="4500">
                <a:solidFill>
                  <a:schemeClr val="dk1"/>
                </a:solidFill>
                <a:latin typeface="Algerian"/>
                <a:ea typeface="Algerian"/>
                <a:cs typeface="Algerian"/>
                <a:sym typeface="Algerian"/>
              </a:rPr>
              <a:t>REGION VI</a:t>
            </a:r>
            <a:endParaRPr/>
          </a:p>
        </p:txBody>
      </p:sp>
      <p:pic>
        <p:nvPicPr>
          <p:cNvPr descr="A group of people posing for a photo&#10;&#10;Description automatically generated" id="554" name="Google Shape;554;p43"/>
          <p:cNvPicPr preferRelativeResize="0"/>
          <p:nvPr/>
        </p:nvPicPr>
        <p:blipFill rotWithShape="1">
          <a:blip r:embed="rId5">
            <a:alphaModFix/>
          </a:blip>
          <a:srcRect b="59314" l="27692" r="65765" t="25807"/>
          <a:stretch/>
        </p:blipFill>
        <p:spPr>
          <a:xfrm>
            <a:off x="1486239" y="2088739"/>
            <a:ext cx="1296911" cy="140036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44"/>
          <p:cNvPicPr preferRelativeResize="0"/>
          <p:nvPr/>
        </p:nvPicPr>
        <p:blipFill rotWithShape="1">
          <a:blip r:embed="rId3">
            <a:alphaModFix/>
          </a:blip>
          <a:srcRect b="0" l="0" r="0" t="0"/>
          <a:stretch/>
        </p:blipFill>
        <p:spPr>
          <a:xfrm>
            <a:off x="185332" y="2553189"/>
            <a:ext cx="1624615" cy="1429792"/>
          </a:xfrm>
          <a:prstGeom prst="rect">
            <a:avLst/>
          </a:prstGeom>
          <a:noFill/>
          <a:ln>
            <a:noFill/>
          </a:ln>
        </p:spPr>
      </p:pic>
      <p:sp>
        <p:nvSpPr>
          <p:cNvPr id="560" name="Google Shape;560;p44"/>
          <p:cNvSpPr txBox="1"/>
          <p:nvPr/>
        </p:nvSpPr>
        <p:spPr>
          <a:xfrm>
            <a:off x="3841812" y="2553189"/>
            <a:ext cx="5026981" cy="25160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MARTHA ROJEAN SUBLETT </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MARCH 1931 to NOVEMBER 2020</a:t>
            </a:r>
            <a:endParaRPr/>
          </a:p>
          <a:p>
            <a:pPr indent="0" lvl="0" marL="0" marR="0" rtl="0" algn="ctr">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PRESIDENT OF PAMPA CLUB</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1980 REGION V DIRECTOR</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1987 ADDC PRESIDENT</a:t>
            </a:r>
            <a:endParaRPr/>
          </a:p>
        </p:txBody>
      </p:sp>
      <p:sp>
        <p:nvSpPr>
          <p:cNvPr id="561" name="Google Shape;561;p44"/>
          <p:cNvSpPr txBox="1"/>
          <p:nvPr/>
        </p:nvSpPr>
        <p:spPr>
          <a:xfrm>
            <a:off x="576911" y="1182756"/>
            <a:ext cx="7958969"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500">
                <a:solidFill>
                  <a:schemeClr val="dk1"/>
                </a:solidFill>
                <a:latin typeface="Algerian"/>
                <a:ea typeface="Algerian"/>
                <a:cs typeface="Algerian"/>
                <a:sym typeface="Algerian"/>
              </a:rPr>
              <a:t>PAMPA CLUB &amp; REGION V</a:t>
            </a:r>
            <a:endParaRPr/>
          </a:p>
        </p:txBody>
      </p:sp>
      <p:pic>
        <p:nvPicPr>
          <p:cNvPr descr="A group of people posing for a photo&#10;&#10;Description automatically generated" id="562" name="Google Shape;562;p44"/>
          <p:cNvPicPr preferRelativeResize="0"/>
          <p:nvPr/>
        </p:nvPicPr>
        <p:blipFill rotWithShape="1">
          <a:blip r:embed="rId4">
            <a:alphaModFix/>
          </a:blip>
          <a:srcRect b="61699" l="34441" r="58744" t="25806"/>
          <a:stretch/>
        </p:blipFill>
        <p:spPr>
          <a:xfrm>
            <a:off x="2144025" y="3735537"/>
            <a:ext cx="1584665" cy="1515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5"/>
          <p:cNvSpPr txBox="1"/>
          <p:nvPr>
            <p:ph type="title"/>
          </p:nvPr>
        </p:nvSpPr>
        <p:spPr>
          <a:xfrm>
            <a:off x="628650" y="1131094"/>
            <a:ext cx="7886700" cy="99417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100000"/>
              <a:buFont typeface="Algerian"/>
              <a:buNone/>
            </a:pPr>
            <a:r>
              <a:rPr lang="en-US" sz="4500">
                <a:latin typeface="Algerian"/>
                <a:ea typeface="Algerian"/>
                <a:cs typeface="Algerian"/>
                <a:sym typeface="Algerian"/>
              </a:rPr>
              <a:t>CALGARY CLUB &amp; REGION VII</a:t>
            </a:r>
            <a:endParaRPr/>
          </a:p>
        </p:txBody>
      </p:sp>
      <p:pic>
        <p:nvPicPr>
          <p:cNvPr id="568" name="Google Shape;568;p45"/>
          <p:cNvPicPr preferRelativeResize="0"/>
          <p:nvPr/>
        </p:nvPicPr>
        <p:blipFill rotWithShape="1">
          <a:blip r:embed="rId3">
            <a:alphaModFix/>
          </a:blip>
          <a:srcRect b="0" l="0" r="0" t="0"/>
          <a:stretch/>
        </p:blipFill>
        <p:spPr>
          <a:xfrm>
            <a:off x="265429" y="2063924"/>
            <a:ext cx="1964531" cy="2730152"/>
          </a:xfrm>
          <a:prstGeom prst="rect">
            <a:avLst/>
          </a:prstGeom>
          <a:noFill/>
          <a:ln>
            <a:noFill/>
          </a:ln>
        </p:spPr>
      </p:pic>
      <p:pic>
        <p:nvPicPr>
          <p:cNvPr id="569" name="Google Shape;569;p45"/>
          <p:cNvPicPr preferRelativeResize="0"/>
          <p:nvPr/>
        </p:nvPicPr>
        <p:blipFill rotWithShape="1">
          <a:blip r:embed="rId4">
            <a:alphaModFix/>
          </a:blip>
          <a:srcRect b="0" l="0" r="0" t="0"/>
          <a:stretch/>
        </p:blipFill>
        <p:spPr>
          <a:xfrm>
            <a:off x="2282190" y="2996755"/>
            <a:ext cx="1964532" cy="2730152"/>
          </a:xfrm>
          <a:prstGeom prst="rect">
            <a:avLst/>
          </a:prstGeom>
          <a:noFill/>
          <a:ln>
            <a:noFill/>
          </a:ln>
        </p:spPr>
      </p:pic>
      <p:sp>
        <p:nvSpPr>
          <p:cNvPr id="570" name="Google Shape;570;p45"/>
          <p:cNvSpPr txBox="1"/>
          <p:nvPr/>
        </p:nvSpPr>
        <p:spPr>
          <a:xfrm>
            <a:off x="4421080" y="2278312"/>
            <a:ext cx="4474794" cy="31624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Algerian"/>
                <a:ea typeface="Algerian"/>
                <a:cs typeface="Algerian"/>
                <a:sym typeface="Algerian"/>
              </a:rPr>
              <a:t>LYNNE GROSE</a:t>
            </a:r>
            <a:endParaRPr sz="3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1946 to JANUARY 2020</a:t>
            </a:r>
            <a:endParaRPr/>
          </a:p>
          <a:p>
            <a:pPr indent="0" lvl="0" marL="0" marR="0" rtl="0" algn="ctr">
              <a:spcBef>
                <a:spcPts val="0"/>
              </a:spcBef>
              <a:spcAft>
                <a:spcPts val="0"/>
              </a:spcAft>
              <a:buNone/>
            </a:pPr>
            <a:r>
              <a:t/>
            </a:r>
            <a:endParaRPr sz="135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MEMBER OF CALGARY AND DENVER CLUBS</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PRESIDENT OF CALGARY CLUB</a:t>
            </a:r>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1989 REGION VII DIRECTOR</a:t>
            </a:r>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3000">
                <a:solidFill>
                  <a:schemeClr val="dk1"/>
                </a:solidFill>
                <a:latin typeface="Algerian"/>
                <a:ea typeface="Algerian"/>
                <a:cs typeface="Algerian"/>
                <a:sym typeface="Algerian"/>
              </a:rPr>
              <a:t>1994 ADDC PRESIDENT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46"/>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6"/>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46"/>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46"/>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46"/>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46"/>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46"/>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494429"/>
              </a:buClr>
              <a:buSzPts val="3500"/>
              <a:buFont typeface="Calibri"/>
              <a:buNone/>
            </a:pPr>
            <a:r>
              <a:t/>
            </a:r>
            <a:endParaRPr sz="3500">
              <a:solidFill>
                <a:srgbClr val="FFFFFF"/>
              </a:solidFill>
            </a:endParaRPr>
          </a:p>
        </p:txBody>
      </p:sp>
      <p:sp>
        <p:nvSpPr>
          <p:cNvPr id="582" name="Google Shape;582;p46"/>
          <p:cNvSpPr txBox="1"/>
          <p:nvPr>
            <p:ph idx="1" type="body"/>
          </p:nvPr>
        </p:nvSpPr>
        <p:spPr>
          <a:xfrm>
            <a:off x="3605924" y="509455"/>
            <a:ext cx="4783701" cy="554604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000"/>
              <a:buNone/>
            </a:pPr>
            <a:r>
              <a:rPr lang="en-US" sz="3000">
                <a:solidFill>
                  <a:schemeClr val="dk1"/>
                </a:solidFill>
                <a:latin typeface="Algerian"/>
                <a:ea typeface="Algerian"/>
                <a:cs typeface="Algerian"/>
                <a:sym typeface="Algerian"/>
              </a:rPr>
              <a:t>1998 ADDC President</a:t>
            </a:r>
            <a:endParaRPr/>
          </a:p>
          <a:p>
            <a:pPr indent="0" lvl="0" marL="0" rtl="0" algn="ctr">
              <a:spcBef>
                <a:spcPts val="240"/>
              </a:spcBef>
              <a:spcAft>
                <a:spcPts val="0"/>
              </a:spcAft>
              <a:buClr>
                <a:srgbClr val="4A3C31"/>
              </a:buClr>
              <a:buSzPts val="1200"/>
              <a:buNone/>
            </a:pPr>
            <a:r>
              <a:rPr b="0" i="0" lang="en-US" sz="1200">
                <a:solidFill>
                  <a:srgbClr val="4A3C31"/>
                </a:solidFill>
                <a:latin typeface="Lato"/>
                <a:ea typeface="Lato"/>
                <a:cs typeface="Lato"/>
                <a:sym typeface="Lato"/>
              </a:rPr>
              <a:t>Nancy Marie Grosskrueger, age 69, of Maplewood, Minnesota passed away on Tuesday, December 21, 2021. Nancy was born September 29, 1952.</a:t>
            </a:r>
            <a:endParaRPr b="0" i="0" sz="1700">
              <a:latin typeface="Quattrocento Sans"/>
              <a:ea typeface="Quattrocento Sans"/>
              <a:cs typeface="Quattrocento Sans"/>
              <a:sym typeface="Quattrocento Sans"/>
            </a:endParaRPr>
          </a:p>
          <a:p>
            <a:pPr indent="-234950" lvl="0" marL="342900" rtl="0" algn="l">
              <a:spcBef>
                <a:spcPts val="340"/>
              </a:spcBef>
              <a:spcAft>
                <a:spcPts val="0"/>
              </a:spcAft>
              <a:buClr>
                <a:srgbClr val="C4BD97"/>
              </a:buClr>
              <a:buSzPts val="1700"/>
              <a:buNone/>
            </a:pPr>
            <a:r>
              <a:t/>
            </a:r>
            <a:endParaRPr sz="1700"/>
          </a:p>
        </p:txBody>
      </p:sp>
      <p:pic>
        <p:nvPicPr>
          <p:cNvPr descr="Obituary of Nancy Marie Grosskrueger" id="583" name="Google Shape;583;p46"/>
          <p:cNvPicPr preferRelativeResize="0"/>
          <p:nvPr/>
        </p:nvPicPr>
        <p:blipFill rotWithShape="1">
          <a:blip r:embed="rId3">
            <a:alphaModFix/>
          </a:blip>
          <a:srcRect b="0" l="0" r="0" t="0"/>
          <a:stretch/>
        </p:blipFill>
        <p:spPr>
          <a:xfrm>
            <a:off x="158265" y="539795"/>
            <a:ext cx="2711832" cy="370215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47"/>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47"/>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47"/>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47"/>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47"/>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47"/>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47"/>
          <p:cNvSpPr txBox="1"/>
          <p:nvPr>
            <p:ph idx="1" type="body"/>
          </p:nvPr>
        </p:nvSpPr>
        <p:spPr>
          <a:xfrm>
            <a:off x="3436295" y="649480"/>
            <a:ext cx="5106035" cy="55460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444444"/>
              </a:buClr>
              <a:buSzPts val="1200"/>
              <a:buNone/>
            </a:pPr>
            <a:r>
              <a:rPr b="0" i="1" lang="en-US" sz="1200">
                <a:solidFill>
                  <a:srgbClr val="444444"/>
                </a:solidFill>
                <a:latin typeface="georgia"/>
                <a:ea typeface="georgia"/>
                <a:cs typeface="georgia"/>
                <a:sym typeface="georgia"/>
              </a:rPr>
              <a:t>Candis Kenner Wells, age 69, of Palestine, Texas, passed away into the loving arms of Jesus on Friday, the 15th day of July 2022, with her devoted husband by her side.  “Candy” as she was affectionately known, was born in Bossier City, Louisiana, on the 3rd day of June 1953, to parents Gerry Kenner and Joan Kilcrease.</a:t>
            </a:r>
            <a:endParaRPr sz="1700"/>
          </a:p>
        </p:txBody>
      </p:sp>
      <p:pic>
        <p:nvPicPr>
          <p:cNvPr id="595" name="Google Shape;595;p47"/>
          <p:cNvPicPr preferRelativeResize="0"/>
          <p:nvPr/>
        </p:nvPicPr>
        <p:blipFill rotWithShape="1">
          <a:blip r:embed="rId3">
            <a:alphaModFix/>
          </a:blip>
          <a:srcRect b="0" l="0" r="0" t="0"/>
          <a:stretch/>
        </p:blipFill>
        <p:spPr>
          <a:xfrm>
            <a:off x="158265" y="1251309"/>
            <a:ext cx="2711832" cy="3615776"/>
          </a:xfrm>
          <a:prstGeom prst="rect">
            <a:avLst/>
          </a:prstGeom>
          <a:noFill/>
          <a:ln>
            <a:noFill/>
          </a:ln>
        </p:spPr>
      </p:pic>
      <p:sp>
        <p:nvSpPr>
          <p:cNvPr id="596" name="Google Shape;596;p47"/>
          <p:cNvSpPr txBox="1"/>
          <p:nvPr/>
        </p:nvSpPr>
        <p:spPr>
          <a:xfrm>
            <a:off x="3728546" y="881977"/>
            <a:ext cx="468837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lgerian"/>
                <a:ea typeface="Algerian"/>
                <a:cs typeface="Algerian"/>
                <a:sym typeface="Algerian"/>
              </a:rPr>
              <a:t>DESK AND DERRICK CLUB OF Fort Worth</a:t>
            </a:r>
            <a:endParaRPr sz="1800">
              <a:solidFill>
                <a:schemeClr val="dk1"/>
              </a:solidFill>
              <a:latin typeface="Algerian"/>
              <a:ea typeface="Algerian"/>
              <a:cs typeface="Algerian"/>
              <a:sym typeface="Algeri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A person with red hair&#10;&#10;Description automatically generated with low confidence" id="135" name="Google Shape;135;p5"/>
          <p:cNvPicPr preferRelativeResize="0"/>
          <p:nvPr>
            <p:ph idx="1" type="body"/>
          </p:nvPr>
        </p:nvPicPr>
        <p:blipFill rotWithShape="1">
          <a:blip r:embed="rId3">
            <a:alphaModFix/>
          </a:blip>
          <a:srcRect b="5461" l="0" r="3" t="0"/>
          <a:stretch/>
        </p:blipFill>
        <p:spPr>
          <a:xfrm>
            <a:off x="458509" y="2598779"/>
            <a:ext cx="1835889" cy="3120177"/>
          </a:xfrm>
          <a:prstGeom prst="rect">
            <a:avLst/>
          </a:prstGeom>
          <a:noFill/>
          <a:ln>
            <a:noFill/>
          </a:ln>
        </p:spPr>
      </p:pic>
      <p:pic>
        <p:nvPicPr>
          <p:cNvPr descr="A picture containing person&#10;&#10;Description automatically generated" id="136" name="Google Shape;136;p5"/>
          <p:cNvPicPr preferRelativeResize="0"/>
          <p:nvPr/>
        </p:nvPicPr>
        <p:blipFill rotWithShape="1">
          <a:blip r:embed="rId4">
            <a:alphaModFix/>
          </a:blip>
          <a:srcRect b="4613" l="0" r="3" t="0"/>
          <a:stretch/>
        </p:blipFill>
        <p:spPr>
          <a:xfrm>
            <a:off x="2646363" y="2628490"/>
            <a:ext cx="1839925" cy="3120177"/>
          </a:xfrm>
          <a:prstGeom prst="rect">
            <a:avLst/>
          </a:prstGeom>
          <a:noFill/>
          <a:ln>
            <a:noFill/>
          </a:ln>
        </p:spPr>
      </p:pic>
      <p:sp>
        <p:nvSpPr>
          <p:cNvPr id="137" name="Google Shape;137;p5"/>
          <p:cNvSpPr txBox="1"/>
          <p:nvPr/>
        </p:nvSpPr>
        <p:spPr>
          <a:xfrm>
            <a:off x="4657713" y="2510161"/>
            <a:ext cx="4379130" cy="34624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DIMPLE L. ZEIGER</a:t>
            </a:r>
            <a:endParaRPr b="0" i="0" sz="1350" u="none" cap="none" strike="noStrike">
              <a:solidFill>
                <a:schemeClr val="dk1"/>
              </a:solidFill>
              <a:latin typeface="Algerian"/>
              <a:ea typeface="Algerian"/>
              <a:cs typeface="Algerian"/>
              <a:sym typeface="Algerian"/>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DECEMBER 1927 to AUGUST 2021</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53 YEAR MEMBER </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MEMBER OF DALLAS CLUB AND CHARTER MEMBER OF </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THE LONE STAR CLUB</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PRESIDENT OF DALLAS CLUB</a:t>
            </a:r>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1978 REGION IV DIRECTOR</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p:txBody>
      </p:sp>
      <p:sp>
        <p:nvSpPr>
          <p:cNvPr id="138" name="Google Shape;138;p5"/>
          <p:cNvSpPr txBox="1"/>
          <p:nvPr/>
        </p:nvSpPr>
        <p:spPr>
          <a:xfrm>
            <a:off x="400693" y="1028634"/>
            <a:ext cx="8514041" cy="16850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THE LONE STAR </a:t>
            </a:r>
            <a:endParaRPr/>
          </a:p>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DESK AND DERRICK CLUB OF </a:t>
            </a:r>
            <a:endParaRPr/>
          </a:p>
          <a:p>
            <a:pPr indent="0" lvl="0" marL="0" marR="0" rtl="0" algn="ctr">
              <a:spcBef>
                <a:spcPts val="0"/>
              </a:spcBef>
              <a:spcAft>
                <a:spcPts val="0"/>
              </a:spcAft>
              <a:buNone/>
            </a:pPr>
            <a:r>
              <a:rPr b="1" i="0" lang="en-US" sz="3000" u="none" cap="none" strike="noStrike">
                <a:solidFill>
                  <a:schemeClr val="dk1"/>
                </a:solidFill>
                <a:latin typeface="Algerian"/>
                <a:ea typeface="Algerian"/>
                <a:cs typeface="Algerian"/>
                <a:sym typeface="Algerian"/>
              </a:rPr>
              <a:t>DALLAS, TEXAS</a:t>
            </a:r>
            <a:br>
              <a:rPr b="1" i="0" lang="en-US" sz="1350" u="none" cap="none" strike="noStrike">
                <a:solidFill>
                  <a:schemeClr val="dk1"/>
                </a:solidFill>
                <a:latin typeface="Algerian"/>
                <a:ea typeface="Algerian"/>
                <a:cs typeface="Algerian"/>
                <a:sym typeface="Algerian"/>
              </a:rPr>
            </a:br>
            <a:endParaRPr b="0" i="0" sz="135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6"/>
          <p:cNvSpPr txBox="1"/>
          <p:nvPr/>
        </p:nvSpPr>
        <p:spPr>
          <a:xfrm>
            <a:off x="428625" y="1400176"/>
            <a:ext cx="823674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DESK AND DERRICK CLUB OF </a:t>
            </a:r>
            <a:endParaRPr/>
          </a:p>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OKLAHOMA CITY, OKLAHOMA</a:t>
            </a:r>
            <a:endParaRPr/>
          </a:p>
        </p:txBody>
      </p:sp>
      <p:pic>
        <p:nvPicPr>
          <p:cNvPr id="144" name="Google Shape;144;p6"/>
          <p:cNvPicPr preferRelativeResize="0"/>
          <p:nvPr/>
        </p:nvPicPr>
        <p:blipFill rotWithShape="1">
          <a:blip r:embed="rId3">
            <a:alphaModFix/>
          </a:blip>
          <a:srcRect b="0" l="0" r="0" t="0"/>
          <a:stretch/>
        </p:blipFill>
        <p:spPr>
          <a:xfrm>
            <a:off x="568448" y="2686411"/>
            <a:ext cx="2148119" cy="2148119"/>
          </a:xfrm>
          <a:prstGeom prst="rect">
            <a:avLst/>
          </a:prstGeom>
          <a:noFill/>
          <a:ln>
            <a:noFill/>
          </a:ln>
        </p:spPr>
      </p:pic>
      <p:sp>
        <p:nvSpPr>
          <p:cNvPr id="145" name="Google Shape;145;p6"/>
          <p:cNvSpPr txBox="1"/>
          <p:nvPr/>
        </p:nvSpPr>
        <p:spPr>
          <a:xfrm>
            <a:off x="3643729" y="2773693"/>
            <a:ext cx="4570890" cy="15234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EVELYN PEARL SMITH</a:t>
            </a:r>
            <a:endParaRPr b="0" i="0" sz="1350" u="none" cap="none" strike="noStrike">
              <a:solidFill>
                <a:schemeClr val="dk1"/>
              </a:solidFill>
              <a:latin typeface="Algerian"/>
              <a:ea typeface="Algerian"/>
              <a:cs typeface="Algerian"/>
              <a:sym typeface="Algerian"/>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APRIL 1953 to SEPTEMBER 2021</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16 YEAR MEMBER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person, posing&#10;&#10;Description automatically generated" id="150" name="Google Shape;150;p7"/>
          <p:cNvPicPr preferRelativeResize="0"/>
          <p:nvPr>
            <p:ph idx="1" type="body"/>
          </p:nvPr>
        </p:nvPicPr>
        <p:blipFill rotWithShape="1">
          <a:blip r:embed="rId3">
            <a:alphaModFix/>
          </a:blip>
          <a:srcRect b="0" l="0" r="0" t="0"/>
          <a:stretch/>
        </p:blipFill>
        <p:spPr>
          <a:xfrm>
            <a:off x="1189590" y="2155031"/>
            <a:ext cx="2064232" cy="3263504"/>
          </a:xfrm>
          <a:prstGeom prst="rect">
            <a:avLst/>
          </a:prstGeom>
          <a:noFill/>
          <a:ln>
            <a:noFill/>
          </a:ln>
        </p:spPr>
      </p:pic>
      <p:sp>
        <p:nvSpPr>
          <p:cNvPr id="151" name="Google Shape;151;p7"/>
          <p:cNvSpPr txBox="1"/>
          <p:nvPr/>
        </p:nvSpPr>
        <p:spPr>
          <a:xfrm>
            <a:off x="3964782" y="2898085"/>
            <a:ext cx="4579144" cy="15234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PEGGY ANN FERRELL </a:t>
            </a:r>
            <a:endParaRPr b="0" i="0" sz="12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AUGUST 1937 to DECEMBER 2020</a:t>
            </a:r>
            <a:endParaRPr/>
          </a:p>
          <a:p>
            <a:pPr indent="0" lvl="0" marL="0" marR="0" rtl="0" algn="ctr">
              <a:spcBef>
                <a:spcPts val="0"/>
              </a:spcBef>
              <a:spcAft>
                <a:spcPts val="0"/>
              </a:spcAft>
              <a:buNone/>
            </a:pPr>
            <a:r>
              <a:t/>
            </a:r>
            <a:endParaRPr b="0" i="0" sz="2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100" u="none" cap="none" strike="noStrike">
                <a:solidFill>
                  <a:schemeClr val="dk1"/>
                </a:solidFill>
                <a:latin typeface="Calibri"/>
                <a:ea typeface="Calibri"/>
                <a:cs typeface="Calibri"/>
                <a:sym typeface="Calibri"/>
              </a:rPr>
              <a:t>43 YEAR MEMBER</a:t>
            </a:r>
            <a:endParaRPr/>
          </a:p>
        </p:txBody>
      </p:sp>
      <p:sp>
        <p:nvSpPr>
          <p:cNvPr id="152" name="Google Shape;152;p7"/>
          <p:cNvSpPr txBox="1"/>
          <p:nvPr/>
        </p:nvSpPr>
        <p:spPr>
          <a:xfrm>
            <a:off x="685800" y="1085850"/>
            <a:ext cx="775811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Algerian"/>
                <a:ea typeface="Algerian"/>
                <a:cs typeface="Algerian"/>
                <a:sym typeface="Algerian"/>
              </a:rPr>
              <a:t>DESK AND DERRICK CLUB OF TULSA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Google Shape;158;p8"/>
          <p:cNvSpPr/>
          <p:nvPr/>
        </p:nvSpPr>
        <p:spPr>
          <a:xfrm rot="10800000">
            <a:off x="-1" y="-22693"/>
            <a:ext cx="9143998" cy="4374129"/>
          </a:xfrm>
          <a:prstGeom prst="rect">
            <a:avLst/>
          </a:prstGeom>
          <a:gradFill>
            <a:gsLst>
              <a:gs pos="0">
                <a:srgbClr val="366092"/>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8"/>
          <p:cNvSpPr/>
          <p:nvPr/>
        </p:nvSpPr>
        <p:spPr>
          <a:xfrm rot="5400000">
            <a:off x="2384720" y="-2407841"/>
            <a:ext cx="4374557" cy="9144000"/>
          </a:xfrm>
          <a:prstGeom prst="rect">
            <a:avLst/>
          </a:prstGeom>
          <a:gradFill>
            <a:gsLst>
              <a:gs pos="0">
                <a:srgbClr val="4F81BD">
                  <a:alpha val="0"/>
                </a:srgbClr>
              </a:gs>
              <a:gs pos="40000">
                <a:srgbClr val="4F81BD">
                  <a:alpha val="0"/>
                </a:srgbClr>
              </a:gs>
              <a:gs pos="100000">
                <a:srgbClr val="366092">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0" name="Google Shape;160;p8"/>
          <p:cNvSpPr/>
          <p:nvPr/>
        </p:nvSpPr>
        <p:spPr>
          <a:xfrm rot="5400000">
            <a:off x="2555756" y="-2236808"/>
            <a:ext cx="4374128" cy="8802359"/>
          </a:xfrm>
          <a:prstGeom prst="rect">
            <a:avLst/>
          </a:prstGeom>
          <a:gradFill>
            <a:gsLst>
              <a:gs pos="0">
                <a:srgbClr val="4F81BD">
                  <a:alpha val="0"/>
                </a:srgbClr>
              </a:gs>
              <a:gs pos="17000">
                <a:srgbClr val="4F81BD">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8"/>
          <p:cNvSpPr/>
          <p:nvPr/>
        </p:nvSpPr>
        <p:spPr>
          <a:xfrm>
            <a:off x="-3" y="-22690"/>
            <a:ext cx="6406863" cy="4374126"/>
          </a:xfrm>
          <a:prstGeom prst="rect">
            <a:avLst/>
          </a:prstGeom>
          <a:gradFill>
            <a:gsLst>
              <a:gs pos="0">
                <a:srgbClr val="244061">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8"/>
          <p:cNvSpPr/>
          <p:nvPr/>
        </p:nvSpPr>
        <p:spPr>
          <a:xfrm rot="-9091028">
            <a:off x="4459073" y="-1032053"/>
            <a:ext cx="3742610"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F81BD">
                  <a:alpha val="21960"/>
                </a:srgbClr>
              </a:gs>
              <a:gs pos="87000">
                <a:srgbClr val="93B3D7">
                  <a:alpha val="1960"/>
                </a:srgbClr>
              </a:gs>
              <a:gs pos="100000">
                <a:srgbClr val="93B3D7">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8"/>
          <p:cNvSpPr txBox="1"/>
          <p:nvPr>
            <p:ph type="ctrTitle"/>
          </p:nvPr>
        </p:nvSpPr>
        <p:spPr>
          <a:xfrm>
            <a:off x="986118" y="735106"/>
            <a:ext cx="7540322" cy="292847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4200"/>
              <a:buFont typeface="Calibri"/>
              <a:buNone/>
            </a:pPr>
            <a:r>
              <a:rPr lang="en-US" sz="4200">
                <a:solidFill>
                  <a:srgbClr val="FFFFFF"/>
                </a:solidFill>
              </a:rPr>
              <a:t>ADDC</a:t>
            </a:r>
            <a:br>
              <a:rPr lang="en-US" sz="4200">
                <a:solidFill>
                  <a:srgbClr val="FFFFFF"/>
                </a:solidFill>
              </a:rPr>
            </a:br>
            <a:r>
              <a:rPr lang="en-US" sz="4200">
                <a:solidFill>
                  <a:srgbClr val="FFFFFF"/>
                </a:solidFill>
              </a:rPr>
              <a:t>Memorial 2022</a:t>
            </a:r>
            <a:endParaRPr/>
          </a:p>
        </p:txBody>
      </p:sp>
      <p:sp>
        <p:nvSpPr>
          <p:cNvPr id="164" name="Google Shape;164;p8"/>
          <p:cNvSpPr txBox="1"/>
          <p:nvPr>
            <p:ph idx="1" type="subTitle"/>
          </p:nvPr>
        </p:nvSpPr>
        <p:spPr>
          <a:xfrm>
            <a:off x="1013011" y="4870824"/>
            <a:ext cx="7504463" cy="145825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600"/>
              <a:buNone/>
            </a:pPr>
            <a:r>
              <a:rPr lang="en-US"/>
              <a:t>Northeast Region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dk1"/>
              </a:buClr>
              <a:buSzPct val="100000"/>
              <a:buFont typeface="Calibri"/>
              <a:buNone/>
            </a:pPr>
            <a:br>
              <a:rPr lang="en-US"/>
            </a:br>
            <a:endParaRPr/>
          </a:p>
        </p:txBody>
      </p:sp>
      <p:pic>
        <p:nvPicPr>
          <p:cNvPr descr="A person wearing a hat&#10;&#10;Description automatically generated with low confidence" id="170" name="Google Shape;170;p9"/>
          <p:cNvPicPr preferRelativeResize="0"/>
          <p:nvPr>
            <p:ph idx="2" type="pic"/>
          </p:nvPr>
        </p:nvPicPr>
        <p:blipFill rotWithShape="1">
          <a:blip r:embed="rId3">
            <a:alphaModFix/>
          </a:blip>
          <a:srcRect b="19791" l="0" r="0" t="19792"/>
          <a:stretch/>
        </p:blipFill>
        <p:spPr>
          <a:xfrm>
            <a:off x="3726683" y="1451967"/>
            <a:ext cx="4882473" cy="3855245"/>
          </a:xfrm>
          <a:prstGeom prst="rect">
            <a:avLst/>
          </a:prstGeom>
          <a:noFill/>
          <a:ln>
            <a:noFill/>
          </a:ln>
        </p:spPr>
      </p:pic>
      <p:sp>
        <p:nvSpPr>
          <p:cNvPr id="171" name="Google Shape;171;p9"/>
          <p:cNvSpPr txBox="1"/>
          <p:nvPr>
            <p:ph idx="1" type="body"/>
          </p:nvPr>
        </p:nvSpPr>
        <p:spPr>
          <a:xfrm>
            <a:off x="534845" y="1403748"/>
            <a:ext cx="3044175" cy="4136231"/>
          </a:xfrm>
          <a:prstGeom prst="rect">
            <a:avLst/>
          </a:prstGeom>
          <a:noFill/>
          <a:ln>
            <a:noFill/>
          </a:ln>
        </p:spPr>
        <p:txBody>
          <a:bodyPr anchorCtr="0" anchor="t" bIns="45700" lIns="91425" spcFirstLastPara="1" rIns="91425" wrap="square" tIns="45700">
            <a:noAutofit/>
          </a:bodyPr>
          <a:lstStyle/>
          <a:p>
            <a:pPr indent="0" lvl="0" marL="0" rtl="0" algn="ctr">
              <a:lnSpc>
                <a:spcPct val="200000"/>
              </a:lnSpc>
              <a:spcBef>
                <a:spcPts val="0"/>
              </a:spcBef>
              <a:spcAft>
                <a:spcPts val="0"/>
              </a:spcAft>
              <a:buClr>
                <a:schemeClr val="dk1"/>
              </a:buClr>
              <a:buSzPts val="1275"/>
              <a:buNone/>
            </a:pPr>
            <a:r>
              <a:rPr lang="en-US" sz="1275">
                <a:latin typeface="Dancing Script"/>
                <a:ea typeface="Dancing Script"/>
                <a:cs typeface="Dancing Script"/>
                <a:sym typeface="Dancing Script"/>
              </a:rPr>
              <a:t>Life and death happen regardless of COVID and that was the case for Robert M. Jarrett who was a member of Penn York Oil &amp; Gas Affiliates.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2022-04-17T02:10:27Z</dcterms:created>
  <dc:creator>Judith Adams</dc:creator>
</cp:coreProperties>
</file>