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82" r:id="rId3"/>
    <p:sldId id="283" r:id="rId4"/>
    <p:sldId id="280" r:id="rId5"/>
    <p:sldId id="265" r:id="rId6"/>
    <p:sldId id="286" r:id="rId7"/>
    <p:sldId id="277" r:id="rId8"/>
    <p:sldId id="278" r:id="rId9"/>
    <p:sldId id="288" r:id="rId10"/>
    <p:sldId id="285" r:id="rId11"/>
    <p:sldId id="287" r:id="rId12"/>
    <p:sldId id="274" r:id="rId13"/>
    <p:sldId id="289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 varScale="1">
        <p:scale>
          <a:sx n="72" d="100"/>
          <a:sy n="72" d="100"/>
        </p:scale>
        <p:origin x="17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87E61-F688-498C-B9E2-4E686AB6B62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9AA45-0EC1-41AC-A38B-F2C3EC472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76F4-C312-4D15-9A5C-1B1B7E512370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4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76F4-C312-4D15-9A5C-1B1B7E512370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48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76F4-C312-4D15-9A5C-1B1B7E512370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0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76F4-C312-4D15-9A5C-1B1B7E512370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5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76F4-C312-4D15-9A5C-1B1B7E512370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6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76F4-C312-4D15-9A5C-1B1B7E512370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2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76F4-C312-4D15-9A5C-1B1B7E512370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8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76F4-C312-4D15-9A5C-1B1B7E512370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76F4-C312-4D15-9A5C-1B1B7E512370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5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76F4-C312-4D15-9A5C-1B1B7E512370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8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76F4-C312-4D15-9A5C-1B1B7E512370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3000">
              <a:srgbClr val="FEE7F2"/>
            </a:gs>
            <a:gs pos="3000">
              <a:srgbClr val="FAC77D"/>
            </a:gs>
            <a:gs pos="0">
              <a:srgbClr val="FBA97D">
                <a:lumMod val="94000"/>
              </a:srgbClr>
            </a:gs>
            <a:gs pos="75000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6F4-C312-4D15-9A5C-1B1B7E512370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B4DAD-AEEC-4097-8C6F-492A7F784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5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reenleaf.org/what-is-servant-leadership/" TargetMode="External"/><Relationship Id="rId7" Type="http://schemas.openxmlformats.org/officeDocument/2006/relationships/hyperlink" Target="https://www.google.com/?gws_rd=sslemotional%20Intelligence%20in%20Leadership" TargetMode="External"/><Relationship Id="rId2" Type="http://schemas.openxmlformats.org/officeDocument/2006/relationships/hyperlink" Target="http://www.businessdictionary.com/definition/leadership_html#ixzz3jYuIC96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tb.ku.edu/en/table-of-contents/leadership/leadership-functions/build-sustain-relationships/main" TargetMode="External"/><Relationship Id="rId5" Type="http://schemas.openxmlformats.org/officeDocument/2006/relationships/hyperlink" Target="http://www.inc.com/peter.../the-9-traits-that-define-great-leadership.html" TargetMode="External"/><Relationship Id="rId4" Type="http://schemas.openxmlformats.org/officeDocument/2006/relationships/hyperlink" Target="https://www.google.com/?gws_rd=ssl#q=the+9+traits+that+define+great+leadership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pulse/millennial-women-seek-leadership-michelle-silverthorn" TargetMode="External"/><Relationship Id="rId3" Type="http://schemas.openxmlformats.org/officeDocument/2006/relationships/hyperlink" Target="http://www.forbes.com/.../5-steps-for-leading-through-adaptive-change/" TargetMode="External"/><Relationship Id="rId7" Type="http://schemas.openxmlformats.org/officeDocument/2006/relationships/hyperlink" Target="https://www.linkedin.com/pulse/servant-leadership-serving-succeeding-jon-barsness" TargetMode="External"/><Relationship Id="rId2" Type="http://schemas.openxmlformats.org/officeDocument/2006/relationships/hyperlink" Target="http://www.inc.com/ilan-mochari/3-tips-leading-chang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tter.com/adenatfriedman/status/633977463895392256" TargetMode="External"/><Relationship Id="rId5" Type="http://schemas.openxmlformats.org/officeDocument/2006/relationships/hyperlink" Target="https://www.google.com/?gws_rd=ssl#q=My+Mentor%27s+Mantra:+%22It%27s+All+About+Execution%22" TargetMode="External"/><Relationship Id="rId4" Type="http://schemas.openxmlformats.org/officeDocument/2006/relationships/hyperlink" Target="http://montewyatt.com/lead-people-manage-processe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Algerian" panose="04020705040A02060702" pitchFamily="82" charset="0"/>
              </a:rPr>
              <a:t>STEPPING UP TO</a:t>
            </a:r>
          </a:p>
          <a:p>
            <a:pPr marL="0" indent="0" algn="ctr">
              <a:buNone/>
            </a:pPr>
            <a:r>
              <a:rPr lang="en-US" sz="5400" dirty="0">
                <a:latin typeface="Algerian" panose="04020705040A02060702" pitchFamily="82" charset="0"/>
              </a:rPr>
              <a:t>LEADERSHIP</a:t>
            </a:r>
          </a:p>
          <a:p>
            <a:pPr marL="0" indent="0" algn="ctr">
              <a:buNone/>
            </a:pPr>
            <a:r>
              <a:rPr lang="en-US" sz="5400" dirty="0">
                <a:latin typeface="Algerian" panose="04020705040A02060702" pitchFamily="82" charset="0"/>
              </a:rPr>
              <a:t>PRESENTATION</a:t>
            </a:r>
          </a:p>
          <a:p>
            <a:pPr marL="0" indent="0" algn="r">
              <a:buNone/>
            </a:pPr>
            <a:endParaRPr lang="en-US" sz="1800" dirty="0"/>
          </a:p>
          <a:p>
            <a:pPr marL="0" indent="0" algn="r">
              <a:buNone/>
            </a:pPr>
            <a:endParaRPr lang="en-US" sz="1800" dirty="0"/>
          </a:p>
          <a:p>
            <a:pPr marL="0" indent="0" algn="r">
              <a:buNone/>
            </a:pPr>
            <a:endParaRPr lang="en-US" sz="1800" dirty="0"/>
          </a:p>
          <a:p>
            <a:pPr marL="0" indent="0" algn="r">
              <a:buNone/>
            </a:pPr>
            <a:endParaRPr lang="en-US" sz="1800" dirty="0"/>
          </a:p>
        </p:txBody>
      </p:sp>
      <p:pic>
        <p:nvPicPr>
          <p:cNvPr id="4" name="Picture 3" descr="ADDC Member Pin - ADO clipp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76600"/>
            <a:ext cx="487680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4083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95400"/>
          </a:xfrm>
        </p:spPr>
        <p:txBody>
          <a:bodyPr>
            <a:normAutofit/>
          </a:bodyPr>
          <a:lstStyle/>
          <a:p>
            <a:r>
              <a:rPr lang="en-US" sz="6000" b="1" dirty="0"/>
              <a:t>DEVELOPING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429000"/>
          </a:xfrm>
        </p:spPr>
        <p:txBody>
          <a:bodyPr/>
          <a:lstStyle/>
          <a:p>
            <a:pPr algn="ctr"/>
            <a:r>
              <a:rPr lang="en-US" dirty="0"/>
              <a:t>MODEL</a:t>
            </a:r>
          </a:p>
          <a:p>
            <a:pPr algn="ctr"/>
            <a:r>
              <a:rPr lang="en-US" dirty="0"/>
              <a:t>MENTOR</a:t>
            </a:r>
          </a:p>
          <a:p>
            <a:pPr algn="ctr"/>
            <a:r>
              <a:rPr lang="en-US" dirty="0"/>
              <a:t>MONITOR</a:t>
            </a:r>
          </a:p>
          <a:p>
            <a:pPr algn="ctr"/>
            <a:r>
              <a:rPr lang="en-US" dirty="0"/>
              <a:t>MOTIVATE</a:t>
            </a:r>
          </a:p>
          <a:p>
            <a:pPr algn="ctr"/>
            <a:r>
              <a:rPr lang="en-US" dirty="0"/>
              <a:t>MULTIPLY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02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2057400"/>
            <a:ext cx="67056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2590800" y="26670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Bauhaus 93" panose="04030905020B02020C02" pitchFamily="82" charset="0"/>
              </a:rPr>
              <a:t>LEADERSHIP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971800" y="1728352"/>
            <a:ext cx="304800" cy="381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949536" y="168446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7"/>
          </p:cNvCxnSpPr>
          <p:nvPr/>
        </p:nvCxnSpPr>
        <p:spPr>
          <a:xfrm flipV="1">
            <a:off x="6942788" y="1738744"/>
            <a:ext cx="524812" cy="653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5"/>
          </p:cNvCxnSpPr>
          <p:nvPr/>
        </p:nvCxnSpPr>
        <p:spPr>
          <a:xfrm>
            <a:off x="6858000" y="4038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799619" y="4336473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1600200" y="4017818"/>
            <a:ext cx="609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1295400" y="1866900"/>
            <a:ext cx="381000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19643242">
            <a:off x="587732" y="1622523"/>
            <a:ext cx="13219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CREATIVITY</a:t>
            </a:r>
          </a:p>
        </p:txBody>
      </p:sp>
      <p:sp>
        <p:nvSpPr>
          <p:cNvPr id="41" name="TextBox 40"/>
          <p:cNvSpPr txBox="1"/>
          <p:nvPr/>
        </p:nvSpPr>
        <p:spPr>
          <a:xfrm rot="20137299">
            <a:off x="2106207" y="1405538"/>
            <a:ext cx="172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AMBITION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72000" y="1371600"/>
            <a:ext cx="138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ENERGY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58000" y="1459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MOTIVATION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46052" y="49149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STRATEGY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90855" y="5029200"/>
            <a:ext cx="234314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MANAGEMENT</a:t>
            </a:r>
          </a:p>
        </p:txBody>
      </p:sp>
      <p:sp>
        <p:nvSpPr>
          <p:cNvPr id="46" name="TextBox 45"/>
          <p:cNvSpPr txBox="1"/>
          <p:nvPr/>
        </p:nvSpPr>
        <p:spPr>
          <a:xfrm rot="21209124">
            <a:off x="7070568" y="488586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VISION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715000" y="4308528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105400" y="5105400"/>
            <a:ext cx="1678061" cy="374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ENTHUISIAM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7794" y="434048"/>
            <a:ext cx="6587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QUALITIES OF LEADERS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4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s://media.licdn.com/mpr/mpr/shrinknp_800_800/AAEAAQAAAAAAAATaAAAAJDRlZTExMjUxLTYyODktNGUzNy05Yjk4LTk4NzUyYmRhZjRjN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1534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02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715000"/>
          </a:xfrm>
        </p:spPr>
        <p:txBody>
          <a:bodyPr>
            <a:noAutofit/>
          </a:bodyPr>
          <a:lstStyle/>
          <a:p>
            <a:pPr lvl="0" fontAlgn="base"/>
            <a:r>
              <a:rPr lang="en-US" sz="1800" dirty="0"/>
              <a:t>Definition of Leadership:</a:t>
            </a:r>
          </a:p>
          <a:p>
            <a:pPr fontAlgn="base"/>
            <a:r>
              <a:rPr lang="en-US" sz="1800" u="sng" dirty="0">
                <a:hlinkClick r:id="rId2"/>
              </a:rPr>
              <a:t>http://www.businessdictionary.com/definition/leadership_html#ixzz3jYuIC96L</a:t>
            </a:r>
            <a:endParaRPr lang="en-US" sz="1800" dirty="0"/>
          </a:p>
          <a:p>
            <a:pPr lvl="0" fontAlgn="base"/>
            <a:r>
              <a:rPr lang="en-US" sz="1800" i="1" dirty="0"/>
              <a:t>Servant Leadership</a:t>
            </a:r>
            <a:r>
              <a:rPr lang="en-US" sz="1800" dirty="0"/>
              <a:t>, Robert K. Greenleaf </a:t>
            </a:r>
          </a:p>
          <a:p>
            <a:pPr fontAlgn="base"/>
            <a:r>
              <a:rPr lang="en-US" sz="1800" dirty="0"/>
              <a:t>©Greenleaf Center for Servant Leadership  133 Peachtree Street, NE | Lobby Suite 350 | Atlanta, GA 30303 </a:t>
            </a:r>
          </a:p>
          <a:p>
            <a:r>
              <a:rPr lang="en-US" sz="1800" u="sng" dirty="0">
                <a:hlinkClick r:id="rId3"/>
              </a:rPr>
              <a:t>https://greenleaf.org/what-is-servant-leadership/</a:t>
            </a:r>
            <a:endParaRPr lang="en-US" sz="1800" dirty="0"/>
          </a:p>
          <a:p>
            <a:pPr lvl="0"/>
            <a:r>
              <a:rPr lang="en-US" sz="1800" i="1" dirty="0"/>
              <a:t>What is Leadership?</a:t>
            </a:r>
            <a:r>
              <a:rPr lang="en-US" sz="1800" dirty="0"/>
              <a:t>  By Kevin Kruse; published by Forbes; April 9, 2013.</a:t>
            </a:r>
          </a:p>
          <a:p>
            <a:pPr lvl="0"/>
            <a:r>
              <a:rPr lang="en-US" sz="1800" i="1" dirty="0"/>
              <a:t>The 9 Traits That Define Great Leadership</a:t>
            </a:r>
            <a:r>
              <a:rPr lang="en-US" sz="1800" dirty="0"/>
              <a:t>; by Peter Economy; Jan 24, 2014</a:t>
            </a:r>
          </a:p>
          <a:p>
            <a:r>
              <a:rPr lang="en-US" sz="1800" u="sng" dirty="0">
                <a:hlinkClick r:id="rId4"/>
              </a:rPr>
              <a:t>https://www.google.com/?gws_rd=ssl#q=the+9+traits+that+define+great+leadership</a:t>
            </a:r>
            <a:r>
              <a:rPr lang="en-US" sz="1800" dirty="0"/>
              <a:t> or </a:t>
            </a:r>
            <a:r>
              <a:rPr lang="en-US" sz="1800" b="1" u="sng" dirty="0">
                <a:hlinkClick r:id="rId5"/>
              </a:rPr>
              <a:t>www.inc.com/peter.../the-9</a:t>
            </a:r>
            <a:r>
              <a:rPr lang="en-US" sz="1800" u="sng" dirty="0">
                <a:hlinkClick r:id="rId5"/>
              </a:rPr>
              <a:t>-</a:t>
            </a:r>
            <a:r>
              <a:rPr lang="en-US" sz="1800" b="1" u="sng" dirty="0">
                <a:hlinkClick r:id="rId5"/>
              </a:rPr>
              <a:t>traits-that-define</a:t>
            </a:r>
            <a:r>
              <a:rPr lang="en-US" sz="1800" u="sng" dirty="0">
                <a:hlinkClick r:id="rId5"/>
              </a:rPr>
              <a:t>-</a:t>
            </a:r>
            <a:r>
              <a:rPr lang="en-US" sz="1800" b="1" u="sng" dirty="0">
                <a:hlinkClick r:id="rId5"/>
              </a:rPr>
              <a:t>great</a:t>
            </a:r>
            <a:r>
              <a:rPr lang="en-US" sz="1800" u="sng" dirty="0">
                <a:hlinkClick r:id="rId5"/>
              </a:rPr>
              <a:t>-</a:t>
            </a:r>
            <a:r>
              <a:rPr lang="en-US" sz="1800" b="1" u="sng" dirty="0">
                <a:hlinkClick r:id="rId5"/>
              </a:rPr>
              <a:t>leadership.html</a:t>
            </a:r>
            <a:endParaRPr lang="en-US" sz="1800" dirty="0"/>
          </a:p>
          <a:p>
            <a:pPr lvl="0"/>
            <a:r>
              <a:rPr lang="en-US" sz="1800" i="1" dirty="0"/>
              <a:t>Relationship Building</a:t>
            </a:r>
            <a:r>
              <a:rPr lang="en-US" sz="1800" dirty="0"/>
              <a:t>; by </a:t>
            </a:r>
            <a:r>
              <a:rPr lang="en-US" sz="1800" dirty="0" err="1"/>
              <a:t>Marya</a:t>
            </a:r>
            <a:r>
              <a:rPr lang="en-US" sz="1800" dirty="0"/>
              <a:t> </a:t>
            </a:r>
            <a:r>
              <a:rPr lang="en-US" sz="1800" dirty="0" err="1"/>
              <a:t>Axner</a:t>
            </a:r>
            <a:r>
              <a:rPr lang="en-US" sz="1800" dirty="0"/>
              <a:t>; published by The Topsfield Foundation; 1993.</a:t>
            </a:r>
          </a:p>
          <a:p>
            <a:r>
              <a:rPr lang="en-US" sz="1800" u="sng" dirty="0">
                <a:hlinkClick r:id="rId6"/>
              </a:rPr>
              <a:t>http://ctb.ku.edu/en/table-of-contents/leadership/leadership-functions/build-sustain-relationships/main</a:t>
            </a:r>
            <a:endParaRPr lang="en-US" sz="1800" dirty="0"/>
          </a:p>
          <a:p>
            <a:pPr lvl="0"/>
            <a:r>
              <a:rPr lang="en-US" sz="1800" i="1" dirty="0"/>
              <a:t>Emotional Intelligence in Leadership</a:t>
            </a:r>
            <a:r>
              <a:rPr lang="en-US" sz="1800" dirty="0"/>
              <a:t>; by James </a:t>
            </a:r>
            <a:r>
              <a:rPr lang="en-US" sz="1800" dirty="0" err="1"/>
              <a:t>Manktelow</a:t>
            </a:r>
            <a:r>
              <a:rPr lang="en-US" sz="1800" dirty="0"/>
              <a:t> &amp; Amy Carlson;</a:t>
            </a:r>
          </a:p>
          <a:p>
            <a:r>
              <a:rPr lang="en-US" sz="1800" u="sng" dirty="0">
                <a:hlinkClick r:id="rId7"/>
              </a:rPr>
              <a:t>https://www.google.com/?gws_rd=sslemotional%20Intelligence%20in%20Leadership</a:t>
            </a:r>
            <a:r>
              <a:rPr lang="en-US" sz="1800" dirty="0"/>
              <a:t>   www.mindtools.com › Leadership Skills</a:t>
            </a:r>
          </a:p>
          <a:p>
            <a:pPr marL="0" indent="0" algn="ctr">
              <a:buNone/>
            </a:pPr>
            <a:r>
              <a:rPr lang="en-US" sz="1800" dirty="0"/>
              <a:t>(Continued on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80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BIBLIOGRAPHY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i="1" dirty="0"/>
              <a:t>The Chaos of Change:  3 Keys to Leading Through Transitions</a:t>
            </a:r>
            <a:r>
              <a:rPr lang="en-US" dirty="0"/>
              <a:t>;  by </a:t>
            </a:r>
            <a:r>
              <a:rPr lang="en-US" dirty="0" err="1"/>
              <a:t>Ilan</a:t>
            </a:r>
            <a:r>
              <a:rPr lang="en-US" dirty="0"/>
              <a:t> </a:t>
            </a:r>
            <a:r>
              <a:rPr lang="en-US" dirty="0" err="1"/>
              <a:t>Mochari</a:t>
            </a:r>
            <a:r>
              <a:rPr lang="en-US" dirty="0"/>
              <a:t>; June 12, 2014;</a:t>
            </a:r>
          </a:p>
          <a:p>
            <a:r>
              <a:rPr lang="en-US" u="sng" dirty="0">
                <a:hlinkClick r:id="rId2"/>
              </a:rPr>
              <a:t>www.inc.com/ilan-mochari/</a:t>
            </a:r>
            <a:r>
              <a:rPr lang="en-US" b="1" u="sng" dirty="0">
                <a:hlinkClick r:id="rId2"/>
              </a:rPr>
              <a:t>3</a:t>
            </a:r>
            <a:r>
              <a:rPr lang="en-US" u="sng" dirty="0">
                <a:hlinkClick r:id="rId2"/>
              </a:rPr>
              <a:t>-tips-</a:t>
            </a:r>
            <a:r>
              <a:rPr lang="en-US" b="1" u="sng" dirty="0">
                <a:hlinkClick r:id="rId2"/>
              </a:rPr>
              <a:t>leading</a:t>
            </a:r>
            <a:r>
              <a:rPr lang="en-US" u="sng" dirty="0">
                <a:hlinkClick r:id="rId2"/>
              </a:rPr>
              <a:t>-</a:t>
            </a:r>
            <a:r>
              <a:rPr lang="en-US" b="1" u="sng" dirty="0">
                <a:hlinkClick r:id="rId2"/>
              </a:rPr>
              <a:t>change</a:t>
            </a:r>
            <a:r>
              <a:rPr lang="en-US" u="sng" dirty="0">
                <a:hlinkClick r:id="rId2"/>
              </a:rPr>
              <a:t>.html</a:t>
            </a:r>
            <a:endParaRPr lang="en-US" dirty="0"/>
          </a:p>
          <a:p>
            <a:pPr lvl="0"/>
            <a:r>
              <a:rPr lang="en-US" i="1" dirty="0"/>
              <a:t>5 Steps for Leading Through Adaptive Change</a:t>
            </a:r>
            <a:r>
              <a:rPr lang="en-US" dirty="0"/>
              <a:t>; by Brent Gleeson; August 10, 2014;</a:t>
            </a:r>
          </a:p>
          <a:p>
            <a:r>
              <a:rPr lang="en-US" u="sng" dirty="0">
                <a:hlinkClick r:id="rId3"/>
              </a:rPr>
              <a:t>www.forbes.com/.../</a:t>
            </a:r>
            <a:r>
              <a:rPr lang="en-US" b="1" u="sng" dirty="0">
                <a:hlinkClick r:id="rId3"/>
              </a:rPr>
              <a:t>5</a:t>
            </a:r>
            <a:r>
              <a:rPr lang="en-US" u="sng" dirty="0">
                <a:hlinkClick r:id="rId3"/>
              </a:rPr>
              <a:t>-</a:t>
            </a:r>
            <a:r>
              <a:rPr lang="en-US" b="1" u="sng" dirty="0">
                <a:hlinkClick r:id="rId3"/>
              </a:rPr>
              <a:t>steps-for-leading</a:t>
            </a:r>
            <a:r>
              <a:rPr lang="en-US" u="sng" dirty="0">
                <a:hlinkClick r:id="rId3"/>
              </a:rPr>
              <a:t>-</a:t>
            </a:r>
            <a:r>
              <a:rPr lang="en-US" b="1" u="sng" dirty="0">
                <a:hlinkClick r:id="rId3"/>
              </a:rPr>
              <a:t>through</a:t>
            </a:r>
            <a:r>
              <a:rPr lang="en-US" u="sng" dirty="0">
                <a:hlinkClick r:id="rId3"/>
              </a:rPr>
              <a:t>-</a:t>
            </a:r>
            <a:r>
              <a:rPr lang="en-US" b="1" u="sng" dirty="0">
                <a:hlinkClick r:id="rId3"/>
              </a:rPr>
              <a:t>adaptive</a:t>
            </a:r>
            <a:r>
              <a:rPr lang="en-US" u="sng" dirty="0">
                <a:hlinkClick r:id="rId3"/>
              </a:rPr>
              <a:t>-</a:t>
            </a:r>
            <a:r>
              <a:rPr lang="en-US" b="1" u="sng" dirty="0">
                <a:hlinkClick r:id="rId3"/>
              </a:rPr>
              <a:t>change</a:t>
            </a:r>
            <a:r>
              <a:rPr lang="en-US" u="sng" dirty="0">
                <a:hlinkClick r:id="rId3"/>
              </a:rPr>
              <a:t>/</a:t>
            </a:r>
            <a:endParaRPr lang="en-US" dirty="0"/>
          </a:p>
          <a:p>
            <a:pPr lvl="0"/>
            <a:r>
              <a:rPr lang="en-US" i="1" dirty="0"/>
              <a:t>Lead People, Manage Process</a:t>
            </a:r>
            <a:r>
              <a:rPr lang="en-US" dirty="0"/>
              <a:t>; by Monte Wyatt; August 18, 2015;</a:t>
            </a:r>
          </a:p>
          <a:p>
            <a:r>
              <a:rPr lang="en-US" u="sng" dirty="0">
                <a:hlinkClick r:id="rId4"/>
              </a:rPr>
              <a:t>http://montewyatt.com/lead-people-manage-processes/</a:t>
            </a:r>
            <a:endParaRPr lang="en-US" dirty="0"/>
          </a:p>
          <a:p>
            <a:pPr lvl="0"/>
            <a:r>
              <a:rPr lang="en-US" dirty="0"/>
              <a:t>  </a:t>
            </a:r>
            <a:r>
              <a:rPr lang="en-US" i="1" dirty="0"/>
              <a:t>My Mentor’s Mantra: “It’s All About Execution”</a:t>
            </a:r>
            <a:r>
              <a:rPr lang="en-US" dirty="0"/>
              <a:t>; by </a:t>
            </a:r>
            <a:r>
              <a:rPr lang="en-US" dirty="0" err="1"/>
              <a:t>Adena</a:t>
            </a:r>
            <a:r>
              <a:rPr lang="en-US" dirty="0"/>
              <a:t> Friedman; August 18, 2015;</a:t>
            </a:r>
          </a:p>
          <a:p>
            <a:r>
              <a:rPr lang="en-US" u="sng" dirty="0">
                <a:hlinkClick r:id="rId5"/>
              </a:rPr>
              <a:t>https://www.google.com/?gws_rd=ssl#q=My+Mentor%27s+Mantra:+%22It%27s+All+About+Execution%22</a:t>
            </a:r>
            <a:r>
              <a:rPr lang="en-US" dirty="0"/>
              <a:t>;  </a:t>
            </a:r>
            <a:r>
              <a:rPr lang="en-US" u="sng" dirty="0">
                <a:hlinkClick r:id="rId6"/>
              </a:rPr>
              <a:t>https://twitter.com/adenatfriedman/status/633977463895392256</a:t>
            </a:r>
            <a:endParaRPr lang="en-US" dirty="0"/>
          </a:p>
          <a:p>
            <a:pPr lvl="0"/>
            <a:r>
              <a:rPr lang="en-US" dirty="0"/>
              <a:t> </a:t>
            </a:r>
            <a:r>
              <a:rPr lang="en-US" i="1" dirty="0"/>
              <a:t>Servant Leadership – Serving and Succeeding</a:t>
            </a:r>
            <a:r>
              <a:rPr lang="en-US" dirty="0"/>
              <a:t>; by Jon </a:t>
            </a:r>
            <a:r>
              <a:rPr lang="en-US" dirty="0" err="1"/>
              <a:t>Barsness</a:t>
            </a:r>
            <a:r>
              <a:rPr lang="en-US" dirty="0"/>
              <a:t>; August 18, 2015;</a:t>
            </a:r>
          </a:p>
          <a:p>
            <a:r>
              <a:rPr lang="en-US" u="sng" dirty="0">
                <a:hlinkClick r:id="rId7"/>
              </a:rPr>
              <a:t>https://www.linkedin.com/pulse/servant-leadership-serving-succeeding-jon-barsness</a:t>
            </a:r>
            <a:endParaRPr lang="en-US" dirty="0"/>
          </a:p>
          <a:p>
            <a:pPr lvl="0"/>
            <a:r>
              <a:rPr lang="en-US" dirty="0"/>
              <a:t> </a:t>
            </a:r>
            <a:r>
              <a:rPr lang="en-US" i="1" dirty="0"/>
              <a:t>Will Millennial Women Seek Leadership?; </a:t>
            </a:r>
            <a:r>
              <a:rPr lang="en-US" dirty="0"/>
              <a:t>by Michelle </a:t>
            </a:r>
            <a:r>
              <a:rPr lang="en-US" dirty="0" err="1"/>
              <a:t>Silverthorn</a:t>
            </a:r>
            <a:r>
              <a:rPr lang="en-US" dirty="0"/>
              <a:t>; August 17, 2015;</a:t>
            </a:r>
          </a:p>
          <a:p>
            <a:r>
              <a:rPr lang="en-US" u="sng" dirty="0">
                <a:hlinkClick r:id="rId8"/>
              </a:rPr>
              <a:t>https://www.linkedin.com/pulse/millennial-women-seek-leadership-michelle-silverthorn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7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DEFINITION OF LEADERSHIP: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action of leading a group of people or an organization.</a:t>
            </a:r>
          </a:p>
          <a:p>
            <a:r>
              <a:rPr lang="en-US" dirty="0"/>
              <a:t>The state or position of being a leader.</a:t>
            </a:r>
          </a:p>
          <a:p>
            <a:r>
              <a:rPr lang="en-US" dirty="0"/>
              <a:t>The individuals who are the leaders in an organization, regarded collectively.</a:t>
            </a:r>
          </a:p>
          <a:p>
            <a:r>
              <a:rPr lang="en-US" dirty="0"/>
              <a:t>The activity of leading a group of people or an organization or the ability to do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KEY ELEMENTS OF LEADERSHIP: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/>
              <a:t>Leadership stems from social influence, not authority or power</a:t>
            </a:r>
          </a:p>
          <a:p>
            <a:r>
              <a:rPr lang="en-US" sz="4500" dirty="0"/>
              <a:t>Leadership requires others, and that implies they don’t need to be “direct reports”</a:t>
            </a:r>
          </a:p>
          <a:p>
            <a:r>
              <a:rPr lang="en-US" sz="4500" dirty="0"/>
              <a:t>No mention of personality traits, attributes, or even a title; there are many styles, many paths, to effective leadership</a:t>
            </a:r>
          </a:p>
          <a:p>
            <a:r>
              <a:rPr lang="en-US" sz="4500" dirty="0"/>
              <a:t>It includes a goal, not influence with no intended outcome</a:t>
            </a:r>
          </a:p>
          <a:p>
            <a:r>
              <a:rPr lang="en-US" sz="4500" dirty="0"/>
              <a:t>Leadership maximizes the efforts of others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800" b="1" i="1" dirty="0"/>
              <a:t>“Tom Peters’ observation is that the best leaders don’t create</a:t>
            </a:r>
          </a:p>
          <a:p>
            <a:pPr marL="0" indent="0" algn="ctr">
              <a:buNone/>
            </a:pPr>
            <a:r>
              <a:rPr lang="en-US" sz="3800" b="1" i="1" dirty="0"/>
              <a:t>followers; they create more leaders.” Tom Peters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15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TRAITS THAT DEFINE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76400"/>
            <a:ext cx="3429000" cy="45259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AWARENESS</a:t>
            </a:r>
          </a:p>
          <a:p>
            <a:pPr algn="ctr"/>
            <a:r>
              <a:rPr lang="en-US" dirty="0"/>
              <a:t>DECISIVENESS </a:t>
            </a:r>
          </a:p>
          <a:p>
            <a:pPr algn="ctr"/>
            <a:r>
              <a:rPr lang="en-US" dirty="0"/>
              <a:t>EMPATHY</a:t>
            </a:r>
          </a:p>
          <a:p>
            <a:pPr algn="ctr"/>
            <a:r>
              <a:rPr lang="en-US" dirty="0"/>
              <a:t>ACCOUNTABILITY</a:t>
            </a:r>
          </a:p>
          <a:p>
            <a:pPr algn="ctr"/>
            <a:r>
              <a:rPr lang="en-US" dirty="0"/>
              <a:t>CONFIDENCE</a:t>
            </a:r>
          </a:p>
          <a:p>
            <a:pPr algn="ctr"/>
            <a:r>
              <a:rPr lang="en-US" dirty="0"/>
              <a:t>OPTIMISM</a:t>
            </a:r>
          </a:p>
          <a:p>
            <a:pPr algn="ctr"/>
            <a:r>
              <a:rPr lang="en-US" dirty="0"/>
              <a:t>HONESTY</a:t>
            </a:r>
          </a:p>
          <a:p>
            <a:pPr algn="ctr"/>
            <a:r>
              <a:rPr lang="en-US" dirty="0"/>
              <a:t>FOCUS</a:t>
            </a:r>
          </a:p>
          <a:p>
            <a:pPr algn="ctr"/>
            <a:r>
              <a:rPr lang="en-US" dirty="0"/>
              <a:t>INSPIRATION</a:t>
            </a:r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1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Relationships are the means to achieving our goals</a:t>
            </a:r>
          </a:p>
          <a:p>
            <a:r>
              <a:rPr lang="en-US" dirty="0"/>
              <a:t>Need to build relationships one – to – one if you want people to become involved</a:t>
            </a:r>
          </a:p>
          <a:p>
            <a:r>
              <a:rPr lang="en-US" dirty="0"/>
              <a:t>Relationships give meaning and richness to our lives</a:t>
            </a:r>
          </a:p>
          <a:p>
            <a:r>
              <a:rPr lang="en-US" dirty="0"/>
              <a:t>Approach relationship building with integrity and trust.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i="1" dirty="0"/>
              <a:t>“Relationships are the building blocks for all organizations.”  Myra </a:t>
            </a:r>
            <a:r>
              <a:rPr lang="en-US" sz="2600" i="1" dirty="0" err="1"/>
              <a:t>Axner</a:t>
            </a:r>
            <a:endParaRPr lang="en-US" sz="2600" i="1" dirty="0"/>
          </a:p>
        </p:txBody>
      </p:sp>
      <p:sp>
        <p:nvSpPr>
          <p:cNvPr id="3" name="Rectangle 2"/>
          <p:cNvSpPr/>
          <p:nvPr/>
        </p:nvSpPr>
        <p:spPr>
          <a:xfrm>
            <a:off x="533400" y="6096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BUILDING RELATIONSHIPS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72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5635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BUILDING RELATIONSHIPS (continued)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i="1" dirty="0"/>
              <a:t>11 Steps to Build Relationships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3700" dirty="0"/>
              <a:t>Build relationships one at a time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3700" dirty="0"/>
              <a:t>Be friendly and make a connection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3700" dirty="0"/>
              <a:t>Ask people questions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3700" dirty="0"/>
              <a:t>Tell people about yourself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3700" dirty="0"/>
              <a:t>Go places and do things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3700" dirty="0"/>
              <a:t>Accept people the way they are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3700" dirty="0"/>
              <a:t>Assume other people want to form relationships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3700" dirty="0"/>
              <a:t>Overcome your fear of rejection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3700" dirty="0"/>
              <a:t>Be persistent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3700" dirty="0"/>
              <a:t>Invite people to get involved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3700" dirty="0"/>
              <a:t>Enjoy people.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9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/>
              <a:t>EMOTIONAL INTELLIGENCE IN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EI – is the ability to understand and manage your own emotions, and those of the people around you.  </a:t>
            </a:r>
          </a:p>
          <a:p>
            <a:pPr marL="0" indent="0">
              <a:buNone/>
            </a:pPr>
            <a:r>
              <a:rPr lang="en-US" i="1" dirty="0"/>
              <a:t>5 Main Elements of Emotional Intelligence:</a:t>
            </a:r>
          </a:p>
          <a:p>
            <a:pPr algn="ctr"/>
            <a:r>
              <a:rPr lang="en-US" dirty="0"/>
              <a:t>Self-Awareness</a:t>
            </a:r>
          </a:p>
          <a:p>
            <a:pPr algn="ctr"/>
            <a:r>
              <a:rPr lang="en-US" dirty="0"/>
              <a:t>Self-Regulation</a:t>
            </a:r>
          </a:p>
          <a:p>
            <a:pPr algn="ctr"/>
            <a:r>
              <a:rPr lang="en-US" dirty="0"/>
              <a:t>Motivation</a:t>
            </a:r>
          </a:p>
          <a:p>
            <a:pPr algn="ctr"/>
            <a:r>
              <a:rPr lang="en-US" dirty="0"/>
              <a:t>Empathy</a:t>
            </a:r>
          </a:p>
          <a:p>
            <a:pPr algn="ctr"/>
            <a:r>
              <a:rPr lang="en-US" dirty="0"/>
              <a:t>Social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34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LEADING THROUGH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Change initiatives succeed only about 54% of the time</a:t>
            </a:r>
          </a:p>
          <a:p>
            <a:pPr lvl="1"/>
            <a:r>
              <a:rPr lang="en-US" dirty="0"/>
              <a:t>Change fatigue (pressure to make too many changes in too little time)</a:t>
            </a:r>
          </a:p>
          <a:p>
            <a:pPr lvl="1"/>
            <a:r>
              <a:rPr lang="en-US" dirty="0"/>
              <a:t>Loss of faith in the initial impetus for the changes</a:t>
            </a:r>
          </a:p>
          <a:p>
            <a:pPr lvl="1"/>
            <a:r>
              <a:rPr lang="en-US" dirty="0"/>
              <a:t>Not enough input from the members</a:t>
            </a:r>
          </a:p>
          <a:p>
            <a:pPr lvl="1"/>
            <a:r>
              <a:rPr lang="en-US" dirty="0"/>
              <a:t>Person leading the change doesn’t have ownership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56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/>
              <a:t>5 Steps for leading through change:</a:t>
            </a:r>
          </a:p>
          <a:p>
            <a:pPr marL="1771650" lvl="3" indent="-514350">
              <a:buFont typeface="+mj-lt"/>
              <a:buAutoNum type="arabicParenR"/>
            </a:pPr>
            <a:r>
              <a:rPr lang="en-US" sz="3200" dirty="0"/>
              <a:t>Give direction</a:t>
            </a:r>
          </a:p>
          <a:p>
            <a:pPr marL="1771650" lvl="3" indent="-514350">
              <a:buFont typeface="+mj-lt"/>
              <a:buAutoNum type="arabicParenR"/>
            </a:pPr>
            <a:r>
              <a:rPr lang="en-US" sz="3200" dirty="0"/>
              <a:t>Provide protection</a:t>
            </a:r>
          </a:p>
          <a:p>
            <a:pPr marL="1771650" lvl="3" indent="-514350">
              <a:buFont typeface="+mj-lt"/>
              <a:buAutoNum type="arabicParenR"/>
            </a:pPr>
            <a:r>
              <a:rPr lang="en-US" sz="3200" dirty="0"/>
              <a:t>Clarify roles</a:t>
            </a:r>
          </a:p>
          <a:p>
            <a:pPr marL="1771650" lvl="3" indent="-514350">
              <a:buFont typeface="+mj-lt"/>
              <a:buAutoNum type="arabicParenR"/>
            </a:pPr>
            <a:r>
              <a:rPr lang="en-US" sz="3200" dirty="0"/>
              <a:t>Manage conflict</a:t>
            </a:r>
          </a:p>
          <a:p>
            <a:pPr marL="1771650" lvl="3" indent="-514350">
              <a:buFont typeface="+mj-lt"/>
              <a:buAutoNum type="arabicParenR"/>
            </a:pPr>
            <a:r>
              <a:rPr lang="en-US" sz="3200" dirty="0"/>
              <a:t>Shape the norm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b="1" i="1" dirty="0"/>
              <a:t>“Great leaders that guide an organization through necessary changes don’t do it all by themselves.  They bring all members together and leverage their talent pool in a collaborative manner.  This creates buy-in at all levels which is critical.”  Brent Gleeson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LEADING THROUGH CHANGE (continued)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4DAD-AEEC-4097-8C6F-492A7F7849E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727</Words>
  <Application>Microsoft Office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Algerian</vt:lpstr>
      <vt:lpstr>Arial</vt:lpstr>
      <vt:lpstr>Bauhaus 93</vt:lpstr>
      <vt:lpstr>Calibri</vt:lpstr>
      <vt:lpstr>Office Theme</vt:lpstr>
      <vt:lpstr>PowerPoint Presentation</vt:lpstr>
      <vt:lpstr>DEFINITION OF LEADERSHIP:</vt:lpstr>
      <vt:lpstr>KEY ELEMENTS OF LEADERSHIP:</vt:lpstr>
      <vt:lpstr>TRAITS THAT DEFINE LEADERSHIP</vt:lpstr>
      <vt:lpstr>PowerPoint Presentation</vt:lpstr>
      <vt:lpstr> BUILDING RELATIONSHIPS (continued) </vt:lpstr>
      <vt:lpstr>EMOTIONAL INTELLIGENCE IN LEADERSHIP</vt:lpstr>
      <vt:lpstr>LEADING THROUGH CHANGE</vt:lpstr>
      <vt:lpstr>LEADING THROUGH CHANGE (continued)</vt:lpstr>
      <vt:lpstr>DEVELOPING LEADERS</vt:lpstr>
      <vt:lpstr>PowerPoint Presentation</vt:lpstr>
      <vt:lpstr>PowerPoint Presentation</vt:lpstr>
      <vt:lpstr>BIBLIOGRAPHY</vt:lpstr>
      <vt:lpstr>BIBLIOGRAPHY (continued)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Fry's Customer</dc:creator>
  <cp:lastModifiedBy>Valarie Williams</cp:lastModifiedBy>
  <cp:revision>33</cp:revision>
  <cp:lastPrinted>2015-08-25T16:06:11Z</cp:lastPrinted>
  <dcterms:created xsi:type="dcterms:W3CDTF">2015-06-27T20:25:25Z</dcterms:created>
  <dcterms:modified xsi:type="dcterms:W3CDTF">2016-10-11T20:29:09Z</dcterms:modified>
</cp:coreProperties>
</file>